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70"/>
  </p:notesMasterIdLst>
  <p:sldIdLst>
    <p:sldId id="256" r:id="rId2"/>
    <p:sldId id="300" r:id="rId3"/>
    <p:sldId id="258" r:id="rId4"/>
    <p:sldId id="301" r:id="rId5"/>
    <p:sldId id="302" r:id="rId6"/>
    <p:sldId id="303" r:id="rId7"/>
    <p:sldId id="304" r:id="rId8"/>
    <p:sldId id="305" r:id="rId9"/>
    <p:sldId id="306" r:id="rId10"/>
    <p:sldId id="307" r:id="rId11"/>
    <p:sldId id="308" r:id="rId12"/>
    <p:sldId id="309" r:id="rId13"/>
    <p:sldId id="310" r:id="rId14"/>
    <p:sldId id="293" r:id="rId15"/>
    <p:sldId id="294" r:id="rId16"/>
    <p:sldId id="311" r:id="rId17"/>
    <p:sldId id="312" r:id="rId18"/>
    <p:sldId id="313" r:id="rId19"/>
    <p:sldId id="314" r:id="rId20"/>
    <p:sldId id="295" r:id="rId21"/>
    <p:sldId id="315" r:id="rId22"/>
    <p:sldId id="316" r:id="rId23"/>
    <p:sldId id="317" r:id="rId24"/>
    <p:sldId id="318" r:id="rId25"/>
    <p:sldId id="319" r:id="rId26"/>
    <p:sldId id="296" r:id="rId27"/>
    <p:sldId id="297" r:id="rId28"/>
    <p:sldId id="298" r:id="rId29"/>
    <p:sldId id="299" r:id="rId30"/>
    <p:sldId id="320" r:id="rId31"/>
    <p:sldId id="321" r:id="rId32"/>
    <p:sldId id="322" r:id="rId33"/>
    <p:sldId id="323" r:id="rId34"/>
    <p:sldId id="346" r:id="rId35"/>
    <p:sldId id="324" r:id="rId36"/>
    <p:sldId id="325" r:id="rId37"/>
    <p:sldId id="326" r:id="rId38"/>
    <p:sldId id="332" r:id="rId39"/>
    <p:sldId id="327" r:id="rId40"/>
    <p:sldId id="328" r:id="rId41"/>
    <p:sldId id="329" r:id="rId42"/>
    <p:sldId id="330" r:id="rId43"/>
    <p:sldId id="331" r:id="rId44"/>
    <p:sldId id="333" r:id="rId45"/>
    <p:sldId id="334" r:id="rId46"/>
    <p:sldId id="337" r:id="rId47"/>
    <p:sldId id="341" r:id="rId48"/>
    <p:sldId id="338" r:id="rId49"/>
    <p:sldId id="339" r:id="rId50"/>
    <p:sldId id="340" r:id="rId51"/>
    <p:sldId id="335" r:id="rId52"/>
    <p:sldId id="336" r:id="rId53"/>
    <p:sldId id="342" r:id="rId54"/>
    <p:sldId id="349" r:id="rId55"/>
    <p:sldId id="343" r:id="rId56"/>
    <p:sldId id="347" r:id="rId57"/>
    <p:sldId id="344" r:id="rId58"/>
    <p:sldId id="345" r:id="rId59"/>
    <p:sldId id="351" r:id="rId60"/>
    <p:sldId id="352" r:id="rId61"/>
    <p:sldId id="354" r:id="rId62"/>
    <p:sldId id="353" r:id="rId63"/>
    <p:sldId id="358" r:id="rId64"/>
    <p:sldId id="355" r:id="rId65"/>
    <p:sldId id="360" r:id="rId66"/>
    <p:sldId id="356" r:id="rId67"/>
    <p:sldId id="357" r:id="rId68"/>
    <p:sldId id="291"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344598-967E-49B7-8BC6-AD2648DCFF18}">
          <p14:sldIdLst>
            <p14:sldId id="256"/>
            <p14:sldId id="300"/>
            <p14:sldId id="258"/>
            <p14:sldId id="301"/>
            <p14:sldId id="302"/>
            <p14:sldId id="303"/>
            <p14:sldId id="304"/>
            <p14:sldId id="305"/>
            <p14:sldId id="306"/>
            <p14:sldId id="307"/>
            <p14:sldId id="308"/>
            <p14:sldId id="309"/>
            <p14:sldId id="310"/>
            <p14:sldId id="293"/>
            <p14:sldId id="294"/>
            <p14:sldId id="311"/>
            <p14:sldId id="312"/>
            <p14:sldId id="313"/>
            <p14:sldId id="314"/>
            <p14:sldId id="295"/>
            <p14:sldId id="315"/>
            <p14:sldId id="316"/>
            <p14:sldId id="317"/>
            <p14:sldId id="318"/>
            <p14:sldId id="319"/>
            <p14:sldId id="296"/>
            <p14:sldId id="297"/>
            <p14:sldId id="298"/>
            <p14:sldId id="299"/>
            <p14:sldId id="320"/>
            <p14:sldId id="321"/>
            <p14:sldId id="322"/>
            <p14:sldId id="323"/>
            <p14:sldId id="346"/>
            <p14:sldId id="324"/>
            <p14:sldId id="325"/>
            <p14:sldId id="326"/>
            <p14:sldId id="332"/>
            <p14:sldId id="327"/>
            <p14:sldId id="328"/>
            <p14:sldId id="329"/>
            <p14:sldId id="330"/>
            <p14:sldId id="331"/>
            <p14:sldId id="333"/>
            <p14:sldId id="334"/>
            <p14:sldId id="337"/>
            <p14:sldId id="341"/>
            <p14:sldId id="338"/>
            <p14:sldId id="339"/>
            <p14:sldId id="340"/>
            <p14:sldId id="335"/>
            <p14:sldId id="336"/>
            <p14:sldId id="342"/>
            <p14:sldId id="349"/>
            <p14:sldId id="343"/>
            <p14:sldId id="347"/>
            <p14:sldId id="344"/>
            <p14:sldId id="345"/>
            <p14:sldId id="351"/>
            <p14:sldId id="352"/>
            <p14:sldId id="354"/>
            <p14:sldId id="353"/>
            <p14:sldId id="358"/>
            <p14:sldId id="355"/>
            <p14:sldId id="360"/>
            <p14:sldId id="356"/>
            <p14:sldId id="357"/>
            <p14:sldId id="2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id Mohseni" initials="NM" lastIdx="1" clrIdx="0">
    <p:extLst>
      <p:ext uri="{19B8F6BF-5375-455C-9EA6-DF929625EA0E}">
        <p15:presenceInfo xmlns:p15="http://schemas.microsoft.com/office/powerpoint/2012/main" userId="bc7340b2204e0a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80" y="62"/>
      </p:cViewPr>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C525A-A258-4828-B6DF-49A207205FF9}" type="doc">
      <dgm:prSet loTypeId="urn:microsoft.com/office/officeart/2005/8/layout/cycle8" loCatId="cycle" qsTypeId="urn:microsoft.com/office/officeart/2005/8/quickstyle/simple1" qsCatId="simple" csTypeId="urn:microsoft.com/office/officeart/2005/8/colors/colorful3" csCatId="colorful" phldr="1"/>
      <dgm:spPr/>
    </dgm:pt>
    <dgm:pt modelId="{DA55E479-92BD-42C0-96A8-D5607272839B}">
      <dgm:prSet phldrT="[Text]"/>
      <dgm:spPr/>
      <dgm:t>
        <a:bodyPr/>
        <a:lstStyle/>
        <a:p>
          <a:r>
            <a:rPr lang="en-US" dirty="0"/>
            <a:t>Accurate Prediction and Forecasting</a:t>
          </a:r>
        </a:p>
      </dgm:t>
    </dgm:pt>
    <dgm:pt modelId="{4D0A3EF4-9AC1-4472-9A59-C42E79C106C4}" type="parTrans" cxnId="{F4721A65-7B16-48F6-A1AC-475A63E81284}">
      <dgm:prSet/>
      <dgm:spPr/>
      <dgm:t>
        <a:bodyPr/>
        <a:lstStyle/>
        <a:p>
          <a:endParaRPr lang="en-US"/>
        </a:p>
      </dgm:t>
    </dgm:pt>
    <dgm:pt modelId="{B8E20F3A-5C05-487A-BB10-7B25A9BF3FB5}" type="sibTrans" cxnId="{F4721A65-7B16-48F6-A1AC-475A63E81284}">
      <dgm:prSet/>
      <dgm:spPr/>
      <dgm:t>
        <a:bodyPr/>
        <a:lstStyle/>
        <a:p>
          <a:endParaRPr lang="en-US"/>
        </a:p>
      </dgm:t>
    </dgm:pt>
    <dgm:pt modelId="{8281A245-9457-43B9-9DB5-53F9F562C6F9}">
      <dgm:prSet phldrT="[Text]"/>
      <dgm:spPr/>
      <dgm:t>
        <a:bodyPr/>
        <a:lstStyle/>
        <a:p>
          <a:r>
            <a:rPr lang="en-US" dirty="0"/>
            <a:t>Cost Reduction</a:t>
          </a:r>
        </a:p>
      </dgm:t>
    </dgm:pt>
    <dgm:pt modelId="{9BB413F2-5935-4A45-8090-3EF3EE5EE26E}" type="parTrans" cxnId="{6F337456-9D79-4912-9670-87481CF90FE8}">
      <dgm:prSet/>
      <dgm:spPr/>
      <dgm:t>
        <a:bodyPr/>
        <a:lstStyle/>
        <a:p>
          <a:endParaRPr lang="en-US"/>
        </a:p>
      </dgm:t>
    </dgm:pt>
    <dgm:pt modelId="{C790273B-890C-42B9-84B8-A39332A5463E}" type="sibTrans" cxnId="{6F337456-9D79-4912-9670-87481CF90FE8}">
      <dgm:prSet/>
      <dgm:spPr/>
      <dgm:t>
        <a:bodyPr/>
        <a:lstStyle/>
        <a:p>
          <a:endParaRPr lang="en-US"/>
        </a:p>
      </dgm:t>
    </dgm:pt>
    <dgm:pt modelId="{FDF36149-AC88-4488-9E70-C512B8473556}">
      <dgm:prSet phldrT="[Text]"/>
      <dgm:spPr/>
      <dgm:t>
        <a:bodyPr/>
        <a:lstStyle/>
        <a:p>
          <a:r>
            <a:rPr lang="en-US" dirty="0"/>
            <a:t>Automated Decision-Making</a:t>
          </a:r>
        </a:p>
      </dgm:t>
    </dgm:pt>
    <dgm:pt modelId="{DD240069-6079-4E99-B847-953DDA6B2F97}" type="parTrans" cxnId="{5DB87C31-F8EB-4127-8050-87564567ADDF}">
      <dgm:prSet/>
      <dgm:spPr/>
      <dgm:t>
        <a:bodyPr/>
        <a:lstStyle/>
        <a:p>
          <a:endParaRPr lang="en-US"/>
        </a:p>
      </dgm:t>
    </dgm:pt>
    <dgm:pt modelId="{802CDAD7-8724-4EC3-B271-5178C86D83D2}" type="sibTrans" cxnId="{5DB87C31-F8EB-4127-8050-87564567ADDF}">
      <dgm:prSet/>
      <dgm:spPr/>
      <dgm:t>
        <a:bodyPr/>
        <a:lstStyle/>
        <a:p>
          <a:endParaRPr lang="en-US"/>
        </a:p>
      </dgm:t>
    </dgm:pt>
    <dgm:pt modelId="{F55DE2C2-FB3B-4CAD-82E1-028DB553143E}" type="pres">
      <dgm:prSet presAssocID="{54CC525A-A258-4828-B6DF-49A207205FF9}" presName="compositeShape" presStyleCnt="0">
        <dgm:presLayoutVars>
          <dgm:chMax val="7"/>
          <dgm:dir/>
          <dgm:resizeHandles val="exact"/>
        </dgm:presLayoutVars>
      </dgm:prSet>
      <dgm:spPr/>
    </dgm:pt>
    <dgm:pt modelId="{EDC16C45-9AE1-40D6-8370-4B1BF6E85780}" type="pres">
      <dgm:prSet presAssocID="{54CC525A-A258-4828-B6DF-49A207205FF9}" presName="wedge1" presStyleLbl="node1" presStyleIdx="0" presStyleCnt="3"/>
      <dgm:spPr/>
    </dgm:pt>
    <dgm:pt modelId="{D60B7150-958F-4384-ABE4-F493C375CEF3}" type="pres">
      <dgm:prSet presAssocID="{54CC525A-A258-4828-B6DF-49A207205FF9}" presName="dummy1a" presStyleCnt="0"/>
      <dgm:spPr/>
    </dgm:pt>
    <dgm:pt modelId="{10A7DA1F-1BCC-4C3A-9ADA-BAE3196D2AA5}" type="pres">
      <dgm:prSet presAssocID="{54CC525A-A258-4828-B6DF-49A207205FF9}" presName="dummy1b" presStyleCnt="0"/>
      <dgm:spPr/>
    </dgm:pt>
    <dgm:pt modelId="{D5F89F8B-ED44-4766-8916-BC745A51D83C}" type="pres">
      <dgm:prSet presAssocID="{54CC525A-A258-4828-B6DF-49A207205FF9}" presName="wedge1Tx" presStyleLbl="node1" presStyleIdx="0" presStyleCnt="3">
        <dgm:presLayoutVars>
          <dgm:chMax val="0"/>
          <dgm:chPref val="0"/>
          <dgm:bulletEnabled val="1"/>
        </dgm:presLayoutVars>
      </dgm:prSet>
      <dgm:spPr/>
    </dgm:pt>
    <dgm:pt modelId="{F583DA6C-DEA7-4CF1-A7D6-407901FFACFD}" type="pres">
      <dgm:prSet presAssocID="{54CC525A-A258-4828-B6DF-49A207205FF9}" presName="wedge2" presStyleLbl="node1" presStyleIdx="1" presStyleCnt="3"/>
      <dgm:spPr/>
    </dgm:pt>
    <dgm:pt modelId="{9F1C8F17-21CE-40D9-950F-EA431D96290F}" type="pres">
      <dgm:prSet presAssocID="{54CC525A-A258-4828-B6DF-49A207205FF9}" presName="dummy2a" presStyleCnt="0"/>
      <dgm:spPr/>
    </dgm:pt>
    <dgm:pt modelId="{65B88141-F465-4634-B93A-5F2C78D7B3E0}" type="pres">
      <dgm:prSet presAssocID="{54CC525A-A258-4828-B6DF-49A207205FF9}" presName="dummy2b" presStyleCnt="0"/>
      <dgm:spPr/>
    </dgm:pt>
    <dgm:pt modelId="{A67BDBA7-B184-4E56-A342-EBEDAE1AB851}" type="pres">
      <dgm:prSet presAssocID="{54CC525A-A258-4828-B6DF-49A207205FF9}" presName="wedge2Tx" presStyleLbl="node1" presStyleIdx="1" presStyleCnt="3">
        <dgm:presLayoutVars>
          <dgm:chMax val="0"/>
          <dgm:chPref val="0"/>
          <dgm:bulletEnabled val="1"/>
        </dgm:presLayoutVars>
      </dgm:prSet>
      <dgm:spPr/>
    </dgm:pt>
    <dgm:pt modelId="{9860543A-333F-4043-A16C-4661EACA15CA}" type="pres">
      <dgm:prSet presAssocID="{54CC525A-A258-4828-B6DF-49A207205FF9}" presName="wedge3" presStyleLbl="node1" presStyleIdx="2" presStyleCnt="3" custLinFactNeighborY="838"/>
      <dgm:spPr/>
    </dgm:pt>
    <dgm:pt modelId="{0D6F67A6-05EA-4491-B53D-9B3B63E8AE1C}" type="pres">
      <dgm:prSet presAssocID="{54CC525A-A258-4828-B6DF-49A207205FF9}" presName="dummy3a" presStyleCnt="0"/>
      <dgm:spPr/>
    </dgm:pt>
    <dgm:pt modelId="{2563368E-5AB8-4693-88B4-55D0142A195C}" type="pres">
      <dgm:prSet presAssocID="{54CC525A-A258-4828-B6DF-49A207205FF9}" presName="dummy3b" presStyleCnt="0"/>
      <dgm:spPr/>
    </dgm:pt>
    <dgm:pt modelId="{BB22DBC5-75C9-4047-8C57-41321DB4D7EB}" type="pres">
      <dgm:prSet presAssocID="{54CC525A-A258-4828-B6DF-49A207205FF9}" presName="wedge3Tx" presStyleLbl="node1" presStyleIdx="2" presStyleCnt="3">
        <dgm:presLayoutVars>
          <dgm:chMax val="0"/>
          <dgm:chPref val="0"/>
          <dgm:bulletEnabled val="1"/>
        </dgm:presLayoutVars>
      </dgm:prSet>
      <dgm:spPr/>
    </dgm:pt>
    <dgm:pt modelId="{E8B12E49-7BE1-4216-99CA-60D3673B3496}" type="pres">
      <dgm:prSet presAssocID="{B8E20F3A-5C05-487A-BB10-7B25A9BF3FB5}" presName="arrowWedge1" presStyleLbl="fgSibTrans2D1" presStyleIdx="0" presStyleCnt="3"/>
      <dgm:spPr/>
    </dgm:pt>
    <dgm:pt modelId="{4301EF20-AD41-4DBA-A1DA-88DDDDF027A8}" type="pres">
      <dgm:prSet presAssocID="{C790273B-890C-42B9-84B8-A39332A5463E}" presName="arrowWedge2" presStyleLbl="fgSibTrans2D1" presStyleIdx="1" presStyleCnt="3"/>
      <dgm:spPr/>
    </dgm:pt>
    <dgm:pt modelId="{D5DD1423-126E-4F03-8865-829E014A9415}" type="pres">
      <dgm:prSet presAssocID="{802CDAD7-8724-4EC3-B271-5178C86D83D2}" presName="arrowWedge3" presStyleLbl="fgSibTrans2D1" presStyleIdx="2" presStyleCnt="3" custLinFactNeighborY="746"/>
      <dgm:spPr/>
    </dgm:pt>
  </dgm:ptLst>
  <dgm:cxnLst>
    <dgm:cxn modelId="{4D2ADD20-252D-4E2B-906B-63C586479773}" type="presOf" srcId="{FDF36149-AC88-4488-9E70-C512B8473556}" destId="{BB22DBC5-75C9-4047-8C57-41321DB4D7EB}" srcOrd="1" destOrd="0" presId="urn:microsoft.com/office/officeart/2005/8/layout/cycle8"/>
    <dgm:cxn modelId="{5DB87C31-F8EB-4127-8050-87564567ADDF}" srcId="{54CC525A-A258-4828-B6DF-49A207205FF9}" destId="{FDF36149-AC88-4488-9E70-C512B8473556}" srcOrd="2" destOrd="0" parTransId="{DD240069-6079-4E99-B847-953DDA6B2F97}" sibTransId="{802CDAD7-8724-4EC3-B271-5178C86D83D2}"/>
    <dgm:cxn modelId="{F4721A65-7B16-48F6-A1AC-475A63E81284}" srcId="{54CC525A-A258-4828-B6DF-49A207205FF9}" destId="{DA55E479-92BD-42C0-96A8-D5607272839B}" srcOrd="0" destOrd="0" parTransId="{4D0A3EF4-9AC1-4472-9A59-C42E79C106C4}" sibTransId="{B8E20F3A-5C05-487A-BB10-7B25A9BF3FB5}"/>
    <dgm:cxn modelId="{8D22346B-19DE-4ACC-A400-EA01C9CC741F}" type="presOf" srcId="{DA55E479-92BD-42C0-96A8-D5607272839B}" destId="{D5F89F8B-ED44-4766-8916-BC745A51D83C}" srcOrd="1" destOrd="0" presId="urn:microsoft.com/office/officeart/2005/8/layout/cycle8"/>
    <dgm:cxn modelId="{6F337456-9D79-4912-9670-87481CF90FE8}" srcId="{54CC525A-A258-4828-B6DF-49A207205FF9}" destId="{8281A245-9457-43B9-9DB5-53F9F562C6F9}" srcOrd="1" destOrd="0" parTransId="{9BB413F2-5935-4A45-8090-3EF3EE5EE26E}" sibTransId="{C790273B-890C-42B9-84B8-A39332A5463E}"/>
    <dgm:cxn modelId="{FE4D0978-7987-47B4-9073-91629612CED0}" type="presOf" srcId="{54CC525A-A258-4828-B6DF-49A207205FF9}" destId="{F55DE2C2-FB3B-4CAD-82E1-028DB553143E}" srcOrd="0" destOrd="0" presId="urn:microsoft.com/office/officeart/2005/8/layout/cycle8"/>
    <dgm:cxn modelId="{44424296-C422-4F70-A1F0-293ED9C69BBE}" type="presOf" srcId="{8281A245-9457-43B9-9DB5-53F9F562C6F9}" destId="{A67BDBA7-B184-4E56-A342-EBEDAE1AB851}" srcOrd="1" destOrd="0" presId="urn:microsoft.com/office/officeart/2005/8/layout/cycle8"/>
    <dgm:cxn modelId="{C9793E99-8FDB-469F-9CA0-4F66B63A5B1A}" type="presOf" srcId="{DA55E479-92BD-42C0-96A8-D5607272839B}" destId="{EDC16C45-9AE1-40D6-8370-4B1BF6E85780}" srcOrd="0" destOrd="0" presId="urn:microsoft.com/office/officeart/2005/8/layout/cycle8"/>
    <dgm:cxn modelId="{D8749FAA-0BD5-497C-86F4-556E2AF44FB5}" type="presOf" srcId="{FDF36149-AC88-4488-9E70-C512B8473556}" destId="{9860543A-333F-4043-A16C-4661EACA15CA}" srcOrd="0" destOrd="0" presId="urn:microsoft.com/office/officeart/2005/8/layout/cycle8"/>
    <dgm:cxn modelId="{65135CE8-FB68-4563-B181-F0D62896F8BA}" type="presOf" srcId="{8281A245-9457-43B9-9DB5-53F9F562C6F9}" destId="{F583DA6C-DEA7-4CF1-A7D6-407901FFACFD}" srcOrd="0" destOrd="0" presId="urn:microsoft.com/office/officeart/2005/8/layout/cycle8"/>
    <dgm:cxn modelId="{8704B09A-BC42-4CEF-A5DB-097FC08D6363}" type="presParOf" srcId="{F55DE2C2-FB3B-4CAD-82E1-028DB553143E}" destId="{EDC16C45-9AE1-40D6-8370-4B1BF6E85780}" srcOrd="0" destOrd="0" presId="urn:microsoft.com/office/officeart/2005/8/layout/cycle8"/>
    <dgm:cxn modelId="{A773216C-59E3-4D23-B655-D445E89DC7B9}" type="presParOf" srcId="{F55DE2C2-FB3B-4CAD-82E1-028DB553143E}" destId="{D60B7150-958F-4384-ABE4-F493C375CEF3}" srcOrd="1" destOrd="0" presId="urn:microsoft.com/office/officeart/2005/8/layout/cycle8"/>
    <dgm:cxn modelId="{D5DE0540-AC16-4E40-BDF1-95A1069DCF11}" type="presParOf" srcId="{F55DE2C2-FB3B-4CAD-82E1-028DB553143E}" destId="{10A7DA1F-1BCC-4C3A-9ADA-BAE3196D2AA5}" srcOrd="2" destOrd="0" presId="urn:microsoft.com/office/officeart/2005/8/layout/cycle8"/>
    <dgm:cxn modelId="{52460698-1E08-4F9D-AECF-8D315C0D06F2}" type="presParOf" srcId="{F55DE2C2-FB3B-4CAD-82E1-028DB553143E}" destId="{D5F89F8B-ED44-4766-8916-BC745A51D83C}" srcOrd="3" destOrd="0" presId="urn:microsoft.com/office/officeart/2005/8/layout/cycle8"/>
    <dgm:cxn modelId="{8E5118A7-8DC9-42BA-B71A-1DB3D1F0562F}" type="presParOf" srcId="{F55DE2C2-FB3B-4CAD-82E1-028DB553143E}" destId="{F583DA6C-DEA7-4CF1-A7D6-407901FFACFD}" srcOrd="4" destOrd="0" presId="urn:microsoft.com/office/officeart/2005/8/layout/cycle8"/>
    <dgm:cxn modelId="{4E4F6776-49FD-4D1E-8559-4E88D7AEA346}" type="presParOf" srcId="{F55DE2C2-FB3B-4CAD-82E1-028DB553143E}" destId="{9F1C8F17-21CE-40D9-950F-EA431D96290F}" srcOrd="5" destOrd="0" presId="urn:microsoft.com/office/officeart/2005/8/layout/cycle8"/>
    <dgm:cxn modelId="{A8B35205-5678-4EC3-8BF7-0324BE6018A3}" type="presParOf" srcId="{F55DE2C2-FB3B-4CAD-82E1-028DB553143E}" destId="{65B88141-F465-4634-B93A-5F2C78D7B3E0}" srcOrd="6" destOrd="0" presId="urn:microsoft.com/office/officeart/2005/8/layout/cycle8"/>
    <dgm:cxn modelId="{152DD473-9672-4CCE-8702-11946E6F2848}" type="presParOf" srcId="{F55DE2C2-FB3B-4CAD-82E1-028DB553143E}" destId="{A67BDBA7-B184-4E56-A342-EBEDAE1AB851}" srcOrd="7" destOrd="0" presId="urn:microsoft.com/office/officeart/2005/8/layout/cycle8"/>
    <dgm:cxn modelId="{12736061-84BB-470F-ACFC-331A789A7496}" type="presParOf" srcId="{F55DE2C2-FB3B-4CAD-82E1-028DB553143E}" destId="{9860543A-333F-4043-A16C-4661EACA15CA}" srcOrd="8" destOrd="0" presId="urn:microsoft.com/office/officeart/2005/8/layout/cycle8"/>
    <dgm:cxn modelId="{E2C690DD-6D85-4E6C-B48D-1F16A552B371}" type="presParOf" srcId="{F55DE2C2-FB3B-4CAD-82E1-028DB553143E}" destId="{0D6F67A6-05EA-4491-B53D-9B3B63E8AE1C}" srcOrd="9" destOrd="0" presId="urn:microsoft.com/office/officeart/2005/8/layout/cycle8"/>
    <dgm:cxn modelId="{109D9D17-1735-4D76-A3D9-87C198DD8611}" type="presParOf" srcId="{F55DE2C2-FB3B-4CAD-82E1-028DB553143E}" destId="{2563368E-5AB8-4693-88B4-55D0142A195C}" srcOrd="10" destOrd="0" presId="urn:microsoft.com/office/officeart/2005/8/layout/cycle8"/>
    <dgm:cxn modelId="{2E8FB261-0788-4392-AE31-C391B2F4B1DE}" type="presParOf" srcId="{F55DE2C2-FB3B-4CAD-82E1-028DB553143E}" destId="{BB22DBC5-75C9-4047-8C57-41321DB4D7EB}" srcOrd="11" destOrd="0" presId="urn:microsoft.com/office/officeart/2005/8/layout/cycle8"/>
    <dgm:cxn modelId="{177BD7E6-F22B-4CBA-8811-9CC282BCD567}" type="presParOf" srcId="{F55DE2C2-FB3B-4CAD-82E1-028DB553143E}" destId="{E8B12E49-7BE1-4216-99CA-60D3673B3496}" srcOrd="12" destOrd="0" presId="urn:microsoft.com/office/officeart/2005/8/layout/cycle8"/>
    <dgm:cxn modelId="{C0B096EB-AB06-49CC-9C96-4220FA55CFDE}" type="presParOf" srcId="{F55DE2C2-FB3B-4CAD-82E1-028DB553143E}" destId="{4301EF20-AD41-4DBA-A1DA-88DDDDF027A8}" srcOrd="13" destOrd="0" presId="urn:microsoft.com/office/officeart/2005/8/layout/cycle8"/>
    <dgm:cxn modelId="{91CA5190-6D7E-498D-A83C-EF222C702F98}" type="presParOf" srcId="{F55DE2C2-FB3B-4CAD-82E1-028DB553143E}" destId="{D5DD1423-126E-4F03-8865-829E014A9415}"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E6F3D-B6EA-41AE-AB71-59DA01C0B41E}" type="doc">
      <dgm:prSet loTypeId="urn:microsoft.com/office/officeart/2011/layout/CircleProcess" loCatId="process" qsTypeId="urn:microsoft.com/office/officeart/2005/8/quickstyle/3d1" qsCatId="3D" csTypeId="urn:microsoft.com/office/officeart/2005/8/colors/colorful2" csCatId="colorful" phldr="1"/>
      <dgm:spPr/>
      <dgm:t>
        <a:bodyPr/>
        <a:lstStyle/>
        <a:p>
          <a:endParaRPr lang="en-US"/>
        </a:p>
      </dgm:t>
    </dgm:pt>
    <dgm:pt modelId="{BD08EAA8-0500-49BA-89F0-265953DDFE98}">
      <dgm:prSet phldrT="[Text]"/>
      <dgm:spPr/>
      <dgm:t>
        <a:bodyPr/>
        <a:lstStyle/>
        <a:p>
          <a:r>
            <a:rPr lang="en-US" dirty="0"/>
            <a:t>Pre Processing</a:t>
          </a:r>
        </a:p>
      </dgm:t>
    </dgm:pt>
    <dgm:pt modelId="{AE451500-8FC0-43F0-957B-13ADD321A9DA}" type="parTrans" cxnId="{1E343560-D3EC-414E-AE0E-A5E4E786420B}">
      <dgm:prSet/>
      <dgm:spPr/>
      <dgm:t>
        <a:bodyPr/>
        <a:lstStyle/>
        <a:p>
          <a:endParaRPr lang="en-US"/>
        </a:p>
      </dgm:t>
    </dgm:pt>
    <dgm:pt modelId="{72F14B46-33C2-4B6A-B807-9796616606B9}" type="sibTrans" cxnId="{1E343560-D3EC-414E-AE0E-A5E4E786420B}">
      <dgm:prSet/>
      <dgm:spPr/>
      <dgm:t>
        <a:bodyPr/>
        <a:lstStyle/>
        <a:p>
          <a:endParaRPr lang="en-US"/>
        </a:p>
      </dgm:t>
    </dgm:pt>
    <dgm:pt modelId="{5B2B15EB-682D-4EB7-BEA9-6E15DE417458}">
      <dgm:prSet phldrT="[Text]"/>
      <dgm:spPr/>
      <dgm:t>
        <a:bodyPr/>
        <a:lstStyle/>
        <a:p>
          <a:r>
            <a:rPr lang="en-US" dirty="0"/>
            <a:t>Data Modeling</a:t>
          </a:r>
        </a:p>
      </dgm:t>
    </dgm:pt>
    <dgm:pt modelId="{F8BA7DC9-E144-4C43-B0D3-D6AECBD73742}" type="parTrans" cxnId="{3DEE9048-C34E-4EBA-883E-ADB80EDDA5C1}">
      <dgm:prSet/>
      <dgm:spPr/>
      <dgm:t>
        <a:bodyPr/>
        <a:lstStyle/>
        <a:p>
          <a:endParaRPr lang="en-US"/>
        </a:p>
      </dgm:t>
    </dgm:pt>
    <dgm:pt modelId="{91A91699-69DB-4128-942D-8B40EF8BFC23}" type="sibTrans" cxnId="{3DEE9048-C34E-4EBA-883E-ADB80EDDA5C1}">
      <dgm:prSet/>
      <dgm:spPr/>
      <dgm:t>
        <a:bodyPr/>
        <a:lstStyle/>
        <a:p>
          <a:endParaRPr lang="en-US"/>
        </a:p>
      </dgm:t>
    </dgm:pt>
    <dgm:pt modelId="{E4A921E3-D26B-4ED3-A894-D275F658D584}">
      <dgm:prSet phldrT="[Text]"/>
      <dgm:spPr/>
      <dgm:t>
        <a:bodyPr/>
        <a:lstStyle/>
        <a:p>
          <a:r>
            <a:rPr lang="en-US" dirty="0"/>
            <a:t>Conclusions</a:t>
          </a:r>
        </a:p>
      </dgm:t>
    </dgm:pt>
    <dgm:pt modelId="{5EB36D2D-6EB6-4E87-9F77-0165C3FB42EC}" type="parTrans" cxnId="{CED3DC04-AFB8-4AE5-9C4F-8D12609ECF68}">
      <dgm:prSet/>
      <dgm:spPr/>
      <dgm:t>
        <a:bodyPr/>
        <a:lstStyle/>
        <a:p>
          <a:endParaRPr lang="en-US"/>
        </a:p>
      </dgm:t>
    </dgm:pt>
    <dgm:pt modelId="{F4B467DF-69C0-4724-9DCA-4FAB50E69C32}" type="sibTrans" cxnId="{CED3DC04-AFB8-4AE5-9C4F-8D12609ECF68}">
      <dgm:prSet/>
      <dgm:spPr/>
      <dgm:t>
        <a:bodyPr/>
        <a:lstStyle/>
        <a:p>
          <a:endParaRPr lang="en-US"/>
        </a:p>
      </dgm:t>
    </dgm:pt>
    <dgm:pt modelId="{158307DD-1E53-4322-B89E-947D9C4252D2}" type="pres">
      <dgm:prSet presAssocID="{FE0E6F3D-B6EA-41AE-AB71-59DA01C0B41E}" presName="Name0" presStyleCnt="0">
        <dgm:presLayoutVars>
          <dgm:chMax val="11"/>
          <dgm:chPref val="11"/>
          <dgm:dir/>
          <dgm:resizeHandles/>
        </dgm:presLayoutVars>
      </dgm:prSet>
      <dgm:spPr/>
    </dgm:pt>
    <dgm:pt modelId="{AC804455-A6D2-45B9-9484-C8961FFC03AC}" type="pres">
      <dgm:prSet presAssocID="{E4A921E3-D26B-4ED3-A894-D275F658D584}" presName="Accent3" presStyleCnt="0"/>
      <dgm:spPr/>
    </dgm:pt>
    <dgm:pt modelId="{34A4840D-2A55-4C57-865C-DC9D1AB8D78A}" type="pres">
      <dgm:prSet presAssocID="{E4A921E3-D26B-4ED3-A894-D275F658D584}" presName="Accent" presStyleLbl="node1" presStyleIdx="0" presStyleCnt="3"/>
      <dgm:spPr/>
    </dgm:pt>
    <dgm:pt modelId="{D8D47E2A-3538-47E8-A53F-3BBB7B6BE42C}" type="pres">
      <dgm:prSet presAssocID="{E4A921E3-D26B-4ED3-A894-D275F658D584}" presName="ParentBackground3" presStyleCnt="0"/>
      <dgm:spPr/>
    </dgm:pt>
    <dgm:pt modelId="{DE64EA50-2FB0-4873-8B1F-893908DA8081}" type="pres">
      <dgm:prSet presAssocID="{E4A921E3-D26B-4ED3-A894-D275F658D584}" presName="ParentBackground" presStyleLbl="fgAcc1" presStyleIdx="0" presStyleCnt="3"/>
      <dgm:spPr/>
    </dgm:pt>
    <dgm:pt modelId="{A84D4634-13F7-4287-94FD-86A3238A4726}" type="pres">
      <dgm:prSet presAssocID="{E4A921E3-D26B-4ED3-A894-D275F658D584}" presName="Parent3" presStyleLbl="revTx" presStyleIdx="0" presStyleCnt="0">
        <dgm:presLayoutVars>
          <dgm:chMax val="1"/>
          <dgm:chPref val="1"/>
          <dgm:bulletEnabled val="1"/>
        </dgm:presLayoutVars>
      </dgm:prSet>
      <dgm:spPr/>
    </dgm:pt>
    <dgm:pt modelId="{2444EFE6-16AC-467F-8FA2-A42DF2CC3FB1}" type="pres">
      <dgm:prSet presAssocID="{5B2B15EB-682D-4EB7-BEA9-6E15DE417458}" presName="Accent2" presStyleCnt="0"/>
      <dgm:spPr/>
    </dgm:pt>
    <dgm:pt modelId="{B2DFA28B-2011-4544-8D29-1BDBF5F96700}" type="pres">
      <dgm:prSet presAssocID="{5B2B15EB-682D-4EB7-BEA9-6E15DE417458}" presName="Accent" presStyleLbl="node1" presStyleIdx="1" presStyleCnt="3"/>
      <dgm:spPr/>
    </dgm:pt>
    <dgm:pt modelId="{70F4D857-4EF6-4BCA-9BC0-3F172ADEAE6D}" type="pres">
      <dgm:prSet presAssocID="{5B2B15EB-682D-4EB7-BEA9-6E15DE417458}" presName="ParentBackground2" presStyleCnt="0"/>
      <dgm:spPr/>
    </dgm:pt>
    <dgm:pt modelId="{EC2912B6-5116-4DCF-8E3C-8A80E51DFB39}" type="pres">
      <dgm:prSet presAssocID="{5B2B15EB-682D-4EB7-BEA9-6E15DE417458}" presName="ParentBackground" presStyleLbl="fgAcc1" presStyleIdx="1" presStyleCnt="3"/>
      <dgm:spPr/>
    </dgm:pt>
    <dgm:pt modelId="{3966443F-B7BD-4C44-B5A1-7F957DFD50D1}" type="pres">
      <dgm:prSet presAssocID="{5B2B15EB-682D-4EB7-BEA9-6E15DE417458}" presName="Parent2" presStyleLbl="revTx" presStyleIdx="0" presStyleCnt="0">
        <dgm:presLayoutVars>
          <dgm:chMax val="1"/>
          <dgm:chPref val="1"/>
          <dgm:bulletEnabled val="1"/>
        </dgm:presLayoutVars>
      </dgm:prSet>
      <dgm:spPr/>
    </dgm:pt>
    <dgm:pt modelId="{6E33A081-E65B-4CE3-AAF9-E182440CFF4C}" type="pres">
      <dgm:prSet presAssocID="{BD08EAA8-0500-49BA-89F0-265953DDFE98}" presName="Accent1" presStyleCnt="0"/>
      <dgm:spPr/>
    </dgm:pt>
    <dgm:pt modelId="{D390B668-816B-446D-8536-54298732803D}" type="pres">
      <dgm:prSet presAssocID="{BD08EAA8-0500-49BA-89F0-265953DDFE98}" presName="Accent" presStyleLbl="node1" presStyleIdx="2" presStyleCnt="3"/>
      <dgm:spPr/>
    </dgm:pt>
    <dgm:pt modelId="{EC434DC0-8BCE-4BAB-A6E1-1F327E2DDDBE}" type="pres">
      <dgm:prSet presAssocID="{BD08EAA8-0500-49BA-89F0-265953DDFE98}" presName="ParentBackground1" presStyleCnt="0"/>
      <dgm:spPr/>
    </dgm:pt>
    <dgm:pt modelId="{8EA7AD60-BA96-460F-9A9B-4E97AE64A82D}" type="pres">
      <dgm:prSet presAssocID="{BD08EAA8-0500-49BA-89F0-265953DDFE98}" presName="ParentBackground" presStyleLbl="fgAcc1" presStyleIdx="2" presStyleCnt="3"/>
      <dgm:spPr/>
    </dgm:pt>
    <dgm:pt modelId="{1FDAFB6C-EDBA-4E8A-833F-A5809D3DCAA0}" type="pres">
      <dgm:prSet presAssocID="{BD08EAA8-0500-49BA-89F0-265953DDFE98}" presName="Parent1" presStyleLbl="revTx" presStyleIdx="0" presStyleCnt="0">
        <dgm:presLayoutVars>
          <dgm:chMax val="1"/>
          <dgm:chPref val="1"/>
          <dgm:bulletEnabled val="1"/>
        </dgm:presLayoutVars>
      </dgm:prSet>
      <dgm:spPr/>
    </dgm:pt>
  </dgm:ptLst>
  <dgm:cxnLst>
    <dgm:cxn modelId="{CED3DC04-AFB8-4AE5-9C4F-8D12609ECF68}" srcId="{FE0E6F3D-B6EA-41AE-AB71-59DA01C0B41E}" destId="{E4A921E3-D26B-4ED3-A894-D275F658D584}" srcOrd="2" destOrd="0" parTransId="{5EB36D2D-6EB6-4E87-9F77-0165C3FB42EC}" sibTransId="{F4B467DF-69C0-4724-9DCA-4FAB50E69C32}"/>
    <dgm:cxn modelId="{FA1AE014-FAA5-4408-B726-BEEF649F2CFC}" type="presOf" srcId="{5B2B15EB-682D-4EB7-BEA9-6E15DE417458}" destId="{EC2912B6-5116-4DCF-8E3C-8A80E51DFB39}" srcOrd="0" destOrd="0" presId="urn:microsoft.com/office/officeart/2011/layout/CircleProcess"/>
    <dgm:cxn modelId="{6E852815-EF29-40B2-B76B-3600856C4B0D}" type="presOf" srcId="{E4A921E3-D26B-4ED3-A894-D275F658D584}" destId="{A84D4634-13F7-4287-94FD-86A3238A4726}" srcOrd="1" destOrd="0" presId="urn:microsoft.com/office/officeart/2011/layout/CircleProcess"/>
    <dgm:cxn modelId="{20716A1D-F9EE-4D8A-A726-614B58DCEB79}" type="presOf" srcId="{BD08EAA8-0500-49BA-89F0-265953DDFE98}" destId="{1FDAFB6C-EDBA-4E8A-833F-A5809D3DCAA0}" srcOrd="1" destOrd="0" presId="urn:microsoft.com/office/officeart/2011/layout/CircleProcess"/>
    <dgm:cxn modelId="{140C172C-05BF-42F8-B912-0B92898A394B}" type="presOf" srcId="{BD08EAA8-0500-49BA-89F0-265953DDFE98}" destId="{8EA7AD60-BA96-460F-9A9B-4E97AE64A82D}" srcOrd="0" destOrd="0" presId="urn:microsoft.com/office/officeart/2011/layout/CircleProcess"/>
    <dgm:cxn modelId="{1E343560-D3EC-414E-AE0E-A5E4E786420B}" srcId="{FE0E6F3D-B6EA-41AE-AB71-59DA01C0B41E}" destId="{BD08EAA8-0500-49BA-89F0-265953DDFE98}" srcOrd="0" destOrd="0" parTransId="{AE451500-8FC0-43F0-957B-13ADD321A9DA}" sibTransId="{72F14B46-33C2-4B6A-B807-9796616606B9}"/>
    <dgm:cxn modelId="{10E3B767-85D3-4BB7-AE1D-F8B6BAD73ECD}" type="presOf" srcId="{E4A921E3-D26B-4ED3-A894-D275F658D584}" destId="{DE64EA50-2FB0-4873-8B1F-893908DA8081}" srcOrd="0" destOrd="0" presId="urn:microsoft.com/office/officeart/2011/layout/CircleProcess"/>
    <dgm:cxn modelId="{3DEE9048-C34E-4EBA-883E-ADB80EDDA5C1}" srcId="{FE0E6F3D-B6EA-41AE-AB71-59DA01C0B41E}" destId="{5B2B15EB-682D-4EB7-BEA9-6E15DE417458}" srcOrd="1" destOrd="0" parTransId="{F8BA7DC9-E144-4C43-B0D3-D6AECBD73742}" sibTransId="{91A91699-69DB-4128-942D-8B40EF8BFC23}"/>
    <dgm:cxn modelId="{5EC9CC68-891B-4DC7-9EE0-60CBA89452DF}" type="presOf" srcId="{FE0E6F3D-B6EA-41AE-AB71-59DA01C0B41E}" destId="{158307DD-1E53-4322-B89E-947D9C4252D2}" srcOrd="0" destOrd="0" presId="urn:microsoft.com/office/officeart/2011/layout/CircleProcess"/>
    <dgm:cxn modelId="{6C7C8CE5-13D7-4A2C-A3CD-1D3028D54041}" type="presOf" srcId="{5B2B15EB-682D-4EB7-BEA9-6E15DE417458}" destId="{3966443F-B7BD-4C44-B5A1-7F957DFD50D1}" srcOrd="1" destOrd="0" presId="urn:microsoft.com/office/officeart/2011/layout/CircleProcess"/>
    <dgm:cxn modelId="{CD164DC5-988C-41D3-9DB4-C798BE1AA47F}" type="presParOf" srcId="{158307DD-1E53-4322-B89E-947D9C4252D2}" destId="{AC804455-A6D2-45B9-9484-C8961FFC03AC}" srcOrd="0" destOrd="0" presId="urn:microsoft.com/office/officeart/2011/layout/CircleProcess"/>
    <dgm:cxn modelId="{3B93A386-4B5E-482D-9A84-D7B9664C3612}" type="presParOf" srcId="{AC804455-A6D2-45B9-9484-C8961FFC03AC}" destId="{34A4840D-2A55-4C57-865C-DC9D1AB8D78A}" srcOrd="0" destOrd="0" presId="urn:microsoft.com/office/officeart/2011/layout/CircleProcess"/>
    <dgm:cxn modelId="{A221A034-FDAE-4D34-87C3-0BDDCB8DEACF}" type="presParOf" srcId="{158307DD-1E53-4322-B89E-947D9C4252D2}" destId="{D8D47E2A-3538-47E8-A53F-3BBB7B6BE42C}" srcOrd="1" destOrd="0" presId="urn:microsoft.com/office/officeart/2011/layout/CircleProcess"/>
    <dgm:cxn modelId="{618E4D3C-D437-4084-9237-5804297E9C7B}" type="presParOf" srcId="{D8D47E2A-3538-47E8-A53F-3BBB7B6BE42C}" destId="{DE64EA50-2FB0-4873-8B1F-893908DA8081}" srcOrd="0" destOrd="0" presId="urn:microsoft.com/office/officeart/2011/layout/CircleProcess"/>
    <dgm:cxn modelId="{3366A56A-BEE0-43EF-B715-543D2E8E7994}" type="presParOf" srcId="{158307DD-1E53-4322-B89E-947D9C4252D2}" destId="{A84D4634-13F7-4287-94FD-86A3238A4726}" srcOrd="2" destOrd="0" presId="urn:microsoft.com/office/officeart/2011/layout/CircleProcess"/>
    <dgm:cxn modelId="{19A61C8F-6CC5-4CAF-88BB-7B57CBFA5BA3}" type="presParOf" srcId="{158307DD-1E53-4322-B89E-947D9C4252D2}" destId="{2444EFE6-16AC-467F-8FA2-A42DF2CC3FB1}" srcOrd="3" destOrd="0" presId="urn:microsoft.com/office/officeart/2011/layout/CircleProcess"/>
    <dgm:cxn modelId="{F0FF003A-4F1C-4BFA-95DF-2CDD912619E3}" type="presParOf" srcId="{2444EFE6-16AC-467F-8FA2-A42DF2CC3FB1}" destId="{B2DFA28B-2011-4544-8D29-1BDBF5F96700}" srcOrd="0" destOrd="0" presId="urn:microsoft.com/office/officeart/2011/layout/CircleProcess"/>
    <dgm:cxn modelId="{762985E6-386D-4585-A987-8EC05906BB52}" type="presParOf" srcId="{158307DD-1E53-4322-B89E-947D9C4252D2}" destId="{70F4D857-4EF6-4BCA-9BC0-3F172ADEAE6D}" srcOrd="4" destOrd="0" presId="urn:microsoft.com/office/officeart/2011/layout/CircleProcess"/>
    <dgm:cxn modelId="{37D718F3-76FD-48AB-AC1E-23FAFD46D9C1}" type="presParOf" srcId="{70F4D857-4EF6-4BCA-9BC0-3F172ADEAE6D}" destId="{EC2912B6-5116-4DCF-8E3C-8A80E51DFB39}" srcOrd="0" destOrd="0" presId="urn:microsoft.com/office/officeart/2011/layout/CircleProcess"/>
    <dgm:cxn modelId="{894F63D8-025D-4EBB-9A33-F797A732E2F2}" type="presParOf" srcId="{158307DD-1E53-4322-B89E-947D9C4252D2}" destId="{3966443F-B7BD-4C44-B5A1-7F957DFD50D1}" srcOrd="5" destOrd="0" presId="urn:microsoft.com/office/officeart/2011/layout/CircleProcess"/>
    <dgm:cxn modelId="{CA371219-95B3-4B6F-B770-B48168B34389}" type="presParOf" srcId="{158307DD-1E53-4322-B89E-947D9C4252D2}" destId="{6E33A081-E65B-4CE3-AAF9-E182440CFF4C}" srcOrd="6" destOrd="0" presId="urn:microsoft.com/office/officeart/2011/layout/CircleProcess"/>
    <dgm:cxn modelId="{52504D04-8181-4FE1-90D6-5FE316D02628}" type="presParOf" srcId="{6E33A081-E65B-4CE3-AAF9-E182440CFF4C}" destId="{D390B668-816B-446D-8536-54298732803D}" srcOrd="0" destOrd="0" presId="urn:microsoft.com/office/officeart/2011/layout/CircleProcess"/>
    <dgm:cxn modelId="{D6EBE69C-A14F-4861-82F5-2FC437E2DAFD}" type="presParOf" srcId="{158307DD-1E53-4322-B89E-947D9C4252D2}" destId="{EC434DC0-8BCE-4BAB-A6E1-1F327E2DDDBE}" srcOrd="7" destOrd="0" presId="urn:microsoft.com/office/officeart/2011/layout/CircleProcess"/>
    <dgm:cxn modelId="{66C7EA7B-C5D1-4CD3-8F8B-D369298A331B}" type="presParOf" srcId="{EC434DC0-8BCE-4BAB-A6E1-1F327E2DDDBE}" destId="{8EA7AD60-BA96-460F-9A9B-4E97AE64A82D}" srcOrd="0" destOrd="0" presId="urn:microsoft.com/office/officeart/2011/layout/CircleProcess"/>
    <dgm:cxn modelId="{7BF22AFA-108C-43B9-A928-D8A254816145}" type="presParOf" srcId="{158307DD-1E53-4322-B89E-947D9C4252D2}" destId="{1FDAFB6C-EDBA-4E8A-833F-A5809D3DCAA0}"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9891C4-22DB-4F9C-99A4-00B60C781A9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B100CBD-6071-40DF-B2E7-9C39E61064D5}">
      <dgm:prSet phldrT="[Text]"/>
      <dgm:spPr/>
      <dgm:t>
        <a:bodyPr/>
        <a:lstStyle/>
        <a:p>
          <a:r>
            <a:rPr lang="en-US" dirty="0"/>
            <a:t>Fraud Detection</a:t>
          </a:r>
        </a:p>
      </dgm:t>
    </dgm:pt>
    <dgm:pt modelId="{F01AE1A6-DB8A-4757-A19F-EEB7B865F4B5}" type="parTrans" cxnId="{2E04A6C3-C7FD-43E1-93B4-BC95A1DCA963}">
      <dgm:prSet/>
      <dgm:spPr/>
      <dgm:t>
        <a:bodyPr/>
        <a:lstStyle/>
        <a:p>
          <a:endParaRPr lang="en-US"/>
        </a:p>
      </dgm:t>
    </dgm:pt>
    <dgm:pt modelId="{5253DB74-981A-4F5B-869E-812AF003D299}" type="sibTrans" cxnId="{2E04A6C3-C7FD-43E1-93B4-BC95A1DCA963}">
      <dgm:prSet/>
      <dgm:spPr/>
      <dgm:t>
        <a:bodyPr/>
        <a:lstStyle/>
        <a:p>
          <a:endParaRPr lang="en-US"/>
        </a:p>
      </dgm:t>
    </dgm:pt>
    <dgm:pt modelId="{65E9D296-DD22-46FB-BC5C-D9B957DA5B1B}">
      <dgm:prSet phldrT="[Text]"/>
      <dgm:spPr/>
      <dgm:t>
        <a:bodyPr/>
        <a:lstStyle/>
        <a:p>
          <a:r>
            <a:rPr lang="en-US" dirty="0"/>
            <a:t>Business problem: Fraud increases costs or reduces revenue.</a:t>
          </a:r>
        </a:p>
      </dgm:t>
    </dgm:pt>
    <dgm:pt modelId="{504B697A-5EBC-4A0E-8E12-28EA4138DD74}" type="parTrans" cxnId="{508B4E87-54B6-40B9-91A9-B182067AA713}">
      <dgm:prSet/>
      <dgm:spPr/>
      <dgm:t>
        <a:bodyPr/>
        <a:lstStyle/>
        <a:p>
          <a:endParaRPr lang="en-US"/>
        </a:p>
      </dgm:t>
    </dgm:pt>
    <dgm:pt modelId="{CB1C9DD5-3FE6-49A2-B98B-DB06059EF50E}" type="sibTrans" cxnId="{508B4E87-54B6-40B9-91A9-B182067AA713}">
      <dgm:prSet/>
      <dgm:spPr/>
      <dgm:t>
        <a:bodyPr/>
        <a:lstStyle/>
        <a:p>
          <a:endParaRPr lang="en-US"/>
        </a:p>
      </dgm:t>
    </dgm:pt>
    <dgm:pt modelId="{4D315317-6B39-4F70-80F1-D30FCFC721E1}">
      <dgm:prSet phldrT="[Text]"/>
      <dgm:spPr/>
      <dgm:t>
        <a:bodyPr/>
        <a:lstStyle/>
        <a:p>
          <a:r>
            <a:rPr lang="en-US" dirty="0"/>
            <a:t>Clicks to Customers</a:t>
          </a:r>
        </a:p>
      </dgm:t>
    </dgm:pt>
    <dgm:pt modelId="{05C1696B-FCE3-41B0-8EA1-0EFEA2EB2ACA}" type="parTrans" cxnId="{A4D0D7E0-7BB8-4A70-925F-34DDC6F1BE55}">
      <dgm:prSet/>
      <dgm:spPr/>
      <dgm:t>
        <a:bodyPr/>
        <a:lstStyle/>
        <a:p>
          <a:endParaRPr lang="en-US"/>
        </a:p>
      </dgm:t>
    </dgm:pt>
    <dgm:pt modelId="{61DC9439-54C2-45B9-95DC-D808132497D7}" type="sibTrans" cxnId="{A4D0D7E0-7BB8-4A70-925F-34DDC6F1BE55}">
      <dgm:prSet/>
      <dgm:spPr/>
      <dgm:t>
        <a:bodyPr/>
        <a:lstStyle/>
        <a:p>
          <a:endParaRPr lang="en-US"/>
        </a:p>
      </dgm:t>
    </dgm:pt>
    <dgm:pt modelId="{64C5C571-8545-42A4-9871-EADC34D4DB34}">
      <dgm:prSet phldrT="[Text]"/>
      <dgm:spPr/>
      <dgm:t>
        <a:bodyPr/>
        <a:lstStyle/>
        <a:p>
          <a:r>
            <a:rPr lang="en-US" dirty="0"/>
            <a:t>Business problem: 50% of Dells clients order their computer through the web. However, the retention rate is 0.5%, i.e. of visitors of Dells web page become customers.</a:t>
          </a:r>
        </a:p>
      </dgm:t>
    </dgm:pt>
    <dgm:pt modelId="{375A1E3B-E94A-4FB2-A07E-CE48D3A91972}" type="parTrans" cxnId="{D90021F0-73C7-48A4-91C1-94B558F939FB}">
      <dgm:prSet/>
      <dgm:spPr/>
      <dgm:t>
        <a:bodyPr/>
        <a:lstStyle/>
        <a:p>
          <a:endParaRPr lang="en-US"/>
        </a:p>
      </dgm:t>
    </dgm:pt>
    <dgm:pt modelId="{6B19C61C-3F1E-4C1B-B61F-34696208E935}" type="sibTrans" cxnId="{D90021F0-73C7-48A4-91C1-94B558F939FB}">
      <dgm:prSet/>
      <dgm:spPr/>
      <dgm:t>
        <a:bodyPr/>
        <a:lstStyle/>
        <a:p>
          <a:endParaRPr lang="en-US"/>
        </a:p>
      </dgm:t>
    </dgm:pt>
    <dgm:pt modelId="{6C103CD2-235B-4154-814C-D65A42ED62C6}">
      <dgm:prSet phldrT="[Text]"/>
      <dgm:spPr/>
      <dgm:t>
        <a:bodyPr/>
        <a:lstStyle/>
        <a:p>
          <a:r>
            <a:rPr lang="en-US" dirty="0"/>
            <a:t>Solution Approach: Through the sequence of their clicks, cluster customers and design website, interventions to maximize the number of customers who eventually buy.</a:t>
          </a:r>
        </a:p>
      </dgm:t>
    </dgm:pt>
    <dgm:pt modelId="{35CBCE44-45EA-421E-8B7D-63D52311594C}" type="parTrans" cxnId="{D3113C8D-E716-4528-8F01-757CEBA397CA}">
      <dgm:prSet/>
      <dgm:spPr/>
      <dgm:t>
        <a:bodyPr/>
        <a:lstStyle/>
        <a:p>
          <a:endParaRPr lang="en-US"/>
        </a:p>
      </dgm:t>
    </dgm:pt>
    <dgm:pt modelId="{F0E8CCDB-28FA-4942-B912-1E4AC9BD47B0}" type="sibTrans" cxnId="{D3113C8D-E716-4528-8F01-757CEBA397CA}">
      <dgm:prSet/>
      <dgm:spPr/>
      <dgm:t>
        <a:bodyPr/>
        <a:lstStyle/>
        <a:p>
          <a:endParaRPr lang="en-US"/>
        </a:p>
      </dgm:t>
    </dgm:pt>
    <dgm:pt modelId="{5B80936F-26BF-4EA1-A0E6-1FF44C29AE56}">
      <dgm:prSet phldrT="[Text]"/>
      <dgm:spPr/>
      <dgm:t>
        <a:bodyPr/>
        <a:lstStyle/>
        <a:p>
          <a:r>
            <a:rPr lang="en-US" dirty="0"/>
            <a:t>Solution: Use logistic regression, neural nets to identify characteristics of fraudulent cases to prevent in future or prosecute more vigorously.</a:t>
          </a:r>
        </a:p>
      </dgm:t>
    </dgm:pt>
    <dgm:pt modelId="{D9C46E17-7173-476F-8C75-407BBBB58619}" type="parTrans" cxnId="{C1117FCE-FC0A-4847-BCDD-DD2FA5E9841E}">
      <dgm:prSet/>
      <dgm:spPr/>
      <dgm:t>
        <a:bodyPr/>
        <a:lstStyle/>
        <a:p>
          <a:endParaRPr lang="en-US"/>
        </a:p>
      </dgm:t>
    </dgm:pt>
    <dgm:pt modelId="{28F00E22-5794-4CA2-8A31-1456F01EC085}" type="sibTrans" cxnId="{C1117FCE-FC0A-4847-BCDD-DD2FA5E9841E}">
      <dgm:prSet/>
      <dgm:spPr/>
      <dgm:t>
        <a:bodyPr/>
        <a:lstStyle/>
        <a:p>
          <a:endParaRPr lang="en-US"/>
        </a:p>
      </dgm:t>
    </dgm:pt>
    <dgm:pt modelId="{331A2672-1FB3-4516-A959-866717E91090}">
      <dgm:prSet phldrT="[Text]"/>
      <dgm:spPr/>
      <dgm:t>
        <a:bodyPr/>
        <a:lstStyle/>
        <a:p>
          <a:r>
            <a:rPr lang="en-US" dirty="0"/>
            <a:t>Benefit: Increased profits by reducing undesirable customers.</a:t>
          </a:r>
        </a:p>
      </dgm:t>
    </dgm:pt>
    <dgm:pt modelId="{6AAA42DF-A0BD-4070-A929-69CFBDB238EE}" type="parTrans" cxnId="{ED83B35F-D33E-431F-923F-283F31832CEF}">
      <dgm:prSet/>
      <dgm:spPr/>
      <dgm:t>
        <a:bodyPr/>
        <a:lstStyle/>
        <a:p>
          <a:endParaRPr lang="en-US"/>
        </a:p>
      </dgm:t>
    </dgm:pt>
    <dgm:pt modelId="{84F936AC-21A4-4211-80FE-912BF4C039EC}" type="sibTrans" cxnId="{ED83B35F-D33E-431F-923F-283F31832CEF}">
      <dgm:prSet/>
      <dgm:spPr/>
      <dgm:t>
        <a:bodyPr/>
        <a:lstStyle/>
        <a:p>
          <a:endParaRPr lang="en-US"/>
        </a:p>
      </dgm:t>
    </dgm:pt>
    <dgm:pt modelId="{915420CF-F8E4-4A7D-81F6-F4EC1A285A88}">
      <dgm:prSet phldrT="[Text]"/>
      <dgm:spPr/>
      <dgm:t>
        <a:bodyPr/>
        <a:lstStyle/>
        <a:p>
          <a:endParaRPr lang="en-US" dirty="0"/>
        </a:p>
      </dgm:t>
    </dgm:pt>
    <dgm:pt modelId="{AD73C387-6AB3-4BA3-B1D9-0832C7C384A9}" type="parTrans" cxnId="{6B7E459A-43E3-443F-8065-3D3951CD30C0}">
      <dgm:prSet/>
      <dgm:spPr/>
      <dgm:t>
        <a:bodyPr/>
        <a:lstStyle/>
        <a:p>
          <a:endParaRPr lang="en-US"/>
        </a:p>
      </dgm:t>
    </dgm:pt>
    <dgm:pt modelId="{A1298396-1D6F-4C24-BB9D-A844A3B8F341}" type="sibTrans" cxnId="{6B7E459A-43E3-443F-8065-3D3951CD30C0}">
      <dgm:prSet/>
      <dgm:spPr/>
      <dgm:t>
        <a:bodyPr/>
        <a:lstStyle/>
        <a:p>
          <a:endParaRPr lang="en-US"/>
        </a:p>
      </dgm:t>
    </dgm:pt>
    <dgm:pt modelId="{05CC0BA0-0D42-4AFE-A392-E957DF4E7F50}">
      <dgm:prSet phldrT="[Text]"/>
      <dgm:spPr/>
      <dgm:t>
        <a:bodyPr/>
        <a:lstStyle/>
        <a:p>
          <a:r>
            <a:rPr lang="en-US" dirty="0"/>
            <a:t>Benefit: Increase revenues. </a:t>
          </a:r>
        </a:p>
      </dgm:t>
    </dgm:pt>
    <dgm:pt modelId="{244E30FF-180C-420D-BF3E-6A966B6AB8F0}" type="parTrans" cxnId="{B8409303-99A5-4441-B4F9-9481D11F97E0}">
      <dgm:prSet/>
      <dgm:spPr/>
      <dgm:t>
        <a:bodyPr/>
        <a:lstStyle/>
        <a:p>
          <a:endParaRPr lang="en-US"/>
        </a:p>
      </dgm:t>
    </dgm:pt>
    <dgm:pt modelId="{6F201C44-C2FA-4C9E-838E-3B71344C0D80}" type="sibTrans" cxnId="{B8409303-99A5-4441-B4F9-9481D11F97E0}">
      <dgm:prSet/>
      <dgm:spPr/>
      <dgm:t>
        <a:bodyPr/>
        <a:lstStyle/>
        <a:p>
          <a:endParaRPr lang="en-US"/>
        </a:p>
      </dgm:t>
    </dgm:pt>
    <dgm:pt modelId="{1DAB5D23-5D7A-430B-9CD8-891F95AA37AC}" type="pres">
      <dgm:prSet presAssocID="{E49891C4-22DB-4F9C-99A4-00B60C781A96}" presName="Name0" presStyleCnt="0">
        <dgm:presLayoutVars>
          <dgm:dir/>
          <dgm:animLvl val="lvl"/>
          <dgm:resizeHandles val="exact"/>
        </dgm:presLayoutVars>
      </dgm:prSet>
      <dgm:spPr/>
    </dgm:pt>
    <dgm:pt modelId="{CB7FA492-A52E-479F-9395-61D45BC3E0E5}" type="pres">
      <dgm:prSet presAssocID="{BB100CBD-6071-40DF-B2E7-9C39E61064D5}" presName="composite" presStyleCnt="0"/>
      <dgm:spPr/>
    </dgm:pt>
    <dgm:pt modelId="{DC2932EB-AE5A-4C13-9928-DD2D51B67982}" type="pres">
      <dgm:prSet presAssocID="{BB100CBD-6071-40DF-B2E7-9C39E61064D5}" presName="parTx" presStyleLbl="alignNode1" presStyleIdx="0" presStyleCnt="2">
        <dgm:presLayoutVars>
          <dgm:chMax val="0"/>
          <dgm:chPref val="0"/>
          <dgm:bulletEnabled val="1"/>
        </dgm:presLayoutVars>
      </dgm:prSet>
      <dgm:spPr/>
    </dgm:pt>
    <dgm:pt modelId="{08FFA483-9F22-4E67-9854-731A21A38DB3}" type="pres">
      <dgm:prSet presAssocID="{BB100CBD-6071-40DF-B2E7-9C39E61064D5}" presName="desTx" presStyleLbl="alignAccFollowNode1" presStyleIdx="0" presStyleCnt="2">
        <dgm:presLayoutVars>
          <dgm:bulletEnabled val="1"/>
        </dgm:presLayoutVars>
      </dgm:prSet>
      <dgm:spPr/>
    </dgm:pt>
    <dgm:pt modelId="{64F966B0-7E22-4AB3-867E-0C7E7160314B}" type="pres">
      <dgm:prSet presAssocID="{5253DB74-981A-4F5B-869E-812AF003D299}" presName="space" presStyleCnt="0"/>
      <dgm:spPr/>
    </dgm:pt>
    <dgm:pt modelId="{C538D881-76AA-4980-8CB4-9BD5326CA4C7}" type="pres">
      <dgm:prSet presAssocID="{4D315317-6B39-4F70-80F1-D30FCFC721E1}" presName="composite" presStyleCnt="0"/>
      <dgm:spPr/>
    </dgm:pt>
    <dgm:pt modelId="{7C77003D-3F00-410B-B969-0E645869422D}" type="pres">
      <dgm:prSet presAssocID="{4D315317-6B39-4F70-80F1-D30FCFC721E1}" presName="parTx" presStyleLbl="alignNode1" presStyleIdx="1" presStyleCnt="2">
        <dgm:presLayoutVars>
          <dgm:chMax val="0"/>
          <dgm:chPref val="0"/>
          <dgm:bulletEnabled val="1"/>
        </dgm:presLayoutVars>
      </dgm:prSet>
      <dgm:spPr/>
    </dgm:pt>
    <dgm:pt modelId="{2F4E15FF-9408-4A7C-BBE0-43E45297364C}" type="pres">
      <dgm:prSet presAssocID="{4D315317-6B39-4F70-80F1-D30FCFC721E1}" presName="desTx" presStyleLbl="alignAccFollowNode1" presStyleIdx="1" presStyleCnt="2">
        <dgm:presLayoutVars>
          <dgm:bulletEnabled val="1"/>
        </dgm:presLayoutVars>
      </dgm:prSet>
      <dgm:spPr/>
    </dgm:pt>
  </dgm:ptLst>
  <dgm:cxnLst>
    <dgm:cxn modelId="{B8409303-99A5-4441-B4F9-9481D11F97E0}" srcId="{4D315317-6B39-4F70-80F1-D30FCFC721E1}" destId="{05CC0BA0-0D42-4AFE-A392-E957DF4E7F50}" srcOrd="2" destOrd="0" parTransId="{244E30FF-180C-420D-BF3E-6A966B6AB8F0}" sibTransId="{6F201C44-C2FA-4C9E-838E-3B71344C0D80}"/>
    <dgm:cxn modelId="{D34F2914-B7FC-46BC-9A09-9642DC2DBA0D}" type="presOf" srcId="{331A2672-1FB3-4516-A959-866717E91090}" destId="{08FFA483-9F22-4E67-9854-731A21A38DB3}" srcOrd="0" destOrd="2" presId="urn:microsoft.com/office/officeart/2005/8/layout/hList1"/>
    <dgm:cxn modelId="{65503B18-955E-41F4-B68F-684315E02E26}" type="presOf" srcId="{65E9D296-DD22-46FB-BC5C-D9B957DA5B1B}" destId="{08FFA483-9F22-4E67-9854-731A21A38DB3}" srcOrd="0" destOrd="0" presId="urn:microsoft.com/office/officeart/2005/8/layout/hList1"/>
    <dgm:cxn modelId="{D15EFD1E-2DA0-423D-ACB5-E5808B7AC3D3}" type="presOf" srcId="{915420CF-F8E4-4A7D-81F6-F4EC1A285A88}" destId="{2F4E15FF-9408-4A7C-BBE0-43E45297364C}" srcOrd="0" destOrd="3" presId="urn:microsoft.com/office/officeart/2005/8/layout/hList1"/>
    <dgm:cxn modelId="{45B2302A-0424-44EF-A223-393304A08013}" type="presOf" srcId="{4D315317-6B39-4F70-80F1-D30FCFC721E1}" destId="{7C77003D-3F00-410B-B969-0E645869422D}" srcOrd="0" destOrd="0" presId="urn:microsoft.com/office/officeart/2005/8/layout/hList1"/>
    <dgm:cxn modelId="{ED83B35F-D33E-431F-923F-283F31832CEF}" srcId="{BB100CBD-6071-40DF-B2E7-9C39E61064D5}" destId="{331A2672-1FB3-4516-A959-866717E91090}" srcOrd="2" destOrd="0" parTransId="{6AAA42DF-A0BD-4070-A929-69CFBDB238EE}" sibTransId="{84F936AC-21A4-4211-80FE-912BF4C039EC}"/>
    <dgm:cxn modelId="{6AB11E44-DB65-4D8F-84DD-16FF65A8729F}" type="presOf" srcId="{E49891C4-22DB-4F9C-99A4-00B60C781A96}" destId="{1DAB5D23-5D7A-430B-9CD8-891F95AA37AC}" srcOrd="0" destOrd="0" presId="urn:microsoft.com/office/officeart/2005/8/layout/hList1"/>
    <dgm:cxn modelId="{33712365-945D-48FF-BE25-57E1C8A4F370}" type="presOf" srcId="{6C103CD2-235B-4154-814C-D65A42ED62C6}" destId="{2F4E15FF-9408-4A7C-BBE0-43E45297364C}" srcOrd="0" destOrd="1" presId="urn:microsoft.com/office/officeart/2005/8/layout/hList1"/>
    <dgm:cxn modelId="{51B64E4D-18D0-43A1-83FA-51016646ECD9}" type="presOf" srcId="{5B80936F-26BF-4EA1-A0E6-1FF44C29AE56}" destId="{08FFA483-9F22-4E67-9854-731A21A38DB3}" srcOrd="0" destOrd="1" presId="urn:microsoft.com/office/officeart/2005/8/layout/hList1"/>
    <dgm:cxn modelId="{508B4E87-54B6-40B9-91A9-B182067AA713}" srcId="{BB100CBD-6071-40DF-B2E7-9C39E61064D5}" destId="{65E9D296-DD22-46FB-BC5C-D9B957DA5B1B}" srcOrd="0" destOrd="0" parTransId="{504B697A-5EBC-4A0E-8E12-28EA4138DD74}" sibTransId="{CB1C9DD5-3FE6-49A2-B98B-DB06059EF50E}"/>
    <dgm:cxn modelId="{D3113C8D-E716-4528-8F01-757CEBA397CA}" srcId="{4D315317-6B39-4F70-80F1-D30FCFC721E1}" destId="{6C103CD2-235B-4154-814C-D65A42ED62C6}" srcOrd="1" destOrd="0" parTransId="{35CBCE44-45EA-421E-8B7D-63D52311594C}" sibTransId="{F0E8CCDB-28FA-4942-B912-1E4AC9BD47B0}"/>
    <dgm:cxn modelId="{1AF25A96-6AB9-4ED2-903A-EC3104A1EDCD}" type="presOf" srcId="{64C5C571-8545-42A4-9871-EADC34D4DB34}" destId="{2F4E15FF-9408-4A7C-BBE0-43E45297364C}" srcOrd="0" destOrd="0" presId="urn:microsoft.com/office/officeart/2005/8/layout/hList1"/>
    <dgm:cxn modelId="{6B7E459A-43E3-443F-8065-3D3951CD30C0}" srcId="{4D315317-6B39-4F70-80F1-D30FCFC721E1}" destId="{915420CF-F8E4-4A7D-81F6-F4EC1A285A88}" srcOrd="3" destOrd="0" parTransId="{AD73C387-6AB3-4BA3-B1D9-0832C7C384A9}" sibTransId="{A1298396-1D6F-4C24-BB9D-A844A3B8F341}"/>
    <dgm:cxn modelId="{2E04A6C3-C7FD-43E1-93B4-BC95A1DCA963}" srcId="{E49891C4-22DB-4F9C-99A4-00B60C781A96}" destId="{BB100CBD-6071-40DF-B2E7-9C39E61064D5}" srcOrd="0" destOrd="0" parTransId="{F01AE1A6-DB8A-4757-A19F-EEB7B865F4B5}" sibTransId="{5253DB74-981A-4F5B-869E-812AF003D299}"/>
    <dgm:cxn modelId="{396041CA-4C2B-4DAA-9398-A65C2DC6D402}" type="presOf" srcId="{BB100CBD-6071-40DF-B2E7-9C39E61064D5}" destId="{DC2932EB-AE5A-4C13-9928-DD2D51B67982}" srcOrd="0" destOrd="0" presId="urn:microsoft.com/office/officeart/2005/8/layout/hList1"/>
    <dgm:cxn modelId="{C1117FCE-FC0A-4847-BCDD-DD2FA5E9841E}" srcId="{BB100CBD-6071-40DF-B2E7-9C39E61064D5}" destId="{5B80936F-26BF-4EA1-A0E6-1FF44C29AE56}" srcOrd="1" destOrd="0" parTransId="{D9C46E17-7173-476F-8C75-407BBBB58619}" sibTransId="{28F00E22-5794-4CA2-8A31-1456F01EC085}"/>
    <dgm:cxn modelId="{438016DC-8856-45DA-A8B0-3E43DCDFF0C6}" type="presOf" srcId="{05CC0BA0-0D42-4AFE-A392-E957DF4E7F50}" destId="{2F4E15FF-9408-4A7C-BBE0-43E45297364C}" srcOrd="0" destOrd="2" presId="urn:microsoft.com/office/officeart/2005/8/layout/hList1"/>
    <dgm:cxn modelId="{A4D0D7E0-7BB8-4A70-925F-34DDC6F1BE55}" srcId="{E49891C4-22DB-4F9C-99A4-00B60C781A96}" destId="{4D315317-6B39-4F70-80F1-D30FCFC721E1}" srcOrd="1" destOrd="0" parTransId="{05C1696B-FCE3-41B0-8EA1-0EFEA2EB2ACA}" sibTransId="{61DC9439-54C2-45B9-95DC-D808132497D7}"/>
    <dgm:cxn modelId="{D90021F0-73C7-48A4-91C1-94B558F939FB}" srcId="{4D315317-6B39-4F70-80F1-D30FCFC721E1}" destId="{64C5C571-8545-42A4-9871-EADC34D4DB34}" srcOrd="0" destOrd="0" parTransId="{375A1E3B-E94A-4FB2-A07E-CE48D3A91972}" sibTransId="{6B19C61C-3F1E-4C1B-B61F-34696208E935}"/>
    <dgm:cxn modelId="{225CA351-8D22-4BCC-AB26-1BD7EFE25BA3}" type="presParOf" srcId="{1DAB5D23-5D7A-430B-9CD8-891F95AA37AC}" destId="{CB7FA492-A52E-479F-9395-61D45BC3E0E5}" srcOrd="0" destOrd="0" presId="urn:microsoft.com/office/officeart/2005/8/layout/hList1"/>
    <dgm:cxn modelId="{FEDBA601-BF57-4343-B9E9-0B3D2B1C5627}" type="presParOf" srcId="{CB7FA492-A52E-479F-9395-61D45BC3E0E5}" destId="{DC2932EB-AE5A-4C13-9928-DD2D51B67982}" srcOrd="0" destOrd="0" presId="urn:microsoft.com/office/officeart/2005/8/layout/hList1"/>
    <dgm:cxn modelId="{A9C21C11-4413-4741-9423-126ECFAD38E1}" type="presParOf" srcId="{CB7FA492-A52E-479F-9395-61D45BC3E0E5}" destId="{08FFA483-9F22-4E67-9854-731A21A38DB3}" srcOrd="1" destOrd="0" presId="urn:microsoft.com/office/officeart/2005/8/layout/hList1"/>
    <dgm:cxn modelId="{621A4302-DEB3-4F57-99F8-4848818EE136}" type="presParOf" srcId="{1DAB5D23-5D7A-430B-9CD8-891F95AA37AC}" destId="{64F966B0-7E22-4AB3-867E-0C7E7160314B}" srcOrd="1" destOrd="0" presId="urn:microsoft.com/office/officeart/2005/8/layout/hList1"/>
    <dgm:cxn modelId="{D11D4E1A-FEA1-4A5F-9D7B-13161AE84B1A}" type="presParOf" srcId="{1DAB5D23-5D7A-430B-9CD8-891F95AA37AC}" destId="{C538D881-76AA-4980-8CB4-9BD5326CA4C7}" srcOrd="2" destOrd="0" presId="urn:microsoft.com/office/officeart/2005/8/layout/hList1"/>
    <dgm:cxn modelId="{8109564E-7BD7-4DEA-A04F-5774F965AE85}" type="presParOf" srcId="{C538D881-76AA-4980-8CB4-9BD5326CA4C7}" destId="{7C77003D-3F00-410B-B969-0E645869422D}" srcOrd="0" destOrd="0" presId="urn:microsoft.com/office/officeart/2005/8/layout/hList1"/>
    <dgm:cxn modelId="{2D56EB75-67D4-458D-8C15-41DEEC3E7194}" type="presParOf" srcId="{C538D881-76AA-4980-8CB4-9BD5326CA4C7}" destId="{2F4E15FF-9408-4A7C-BBE0-43E4529736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16C45-9AE1-40D6-8370-4B1BF6E85780}">
      <dsp:nvSpPr>
        <dsp:cNvPr id="0" name=""/>
        <dsp:cNvSpPr/>
      </dsp:nvSpPr>
      <dsp:spPr>
        <a:xfrm>
          <a:off x="1167923" y="243543"/>
          <a:ext cx="3147333" cy="3147333"/>
        </a:xfrm>
        <a:prstGeom prst="pie">
          <a:avLst>
            <a:gd name="adj1" fmla="val 16200000"/>
            <a:gd name="adj2" fmla="val 18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Accurate Prediction and Forecasting</a:t>
          </a:r>
        </a:p>
      </dsp:txBody>
      <dsp:txXfrm>
        <a:off x="2826642" y="910478"/>
        <a:ext cx="1124047" cy="936706"/>
      </dsp:txXfrm>
    </dsp:sp>
    <dsp:sp modelId="{F583DA6C-DEA7-4CF1-A7D6-407901FFACFD}">
      <dsp:nvSpPr>
        <dsp:cNvPr id="0" name=""/>
        <dsp:cNvSpPr/>
      </dsp:nvSpPr>
      <dsp:spPr>
        <a:xfrm>
          <a:off x="1103103" y="355948"/>
          <a:ext cx="3147333" cy="3147333"/>
        </a:xfrm>
        <a:prstGeom prst="pie">
          <a:avLst>
            <a:gd name="adj1" fmla="val 1800000"/>
            <a:gd name="adj2" fmla="val 9000000"/>
          </a:avLst>
        </a:prstGeom>
        <a:solidFill>
          <a:schemeClr val="accent3">
            <a:hueOff val="1554279"/>
            <a:satOff val="-22994"/>
            <a:lumOff val="4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Cost Reduction</a:t>
          </a:r>
        </a:p>
      </dsp:txBody>
      <dsp:txXfrm>
        <a:off x="1852468" y="2397968"/>
        <a:ext cx="1686071" cy="824301"/>
      </dsp:txXfrm>
    </dsp:sp>
    <dsp:sp modelId="{9860543A-333F-4043-A16C-4661EACA15CA}">
      <dsp:nvSpPr>
        <dsp:cNvPr id="0" name=""/>
        <dsp:cNvSpPr/>
      </dsp:nvSpPr>
      <dsp:spPr>
        <a:xfrm>
          <a:off x="1038282" y="269918"/>
          <a:ext cx="3147333" cy="3147333"/>
        </a:xfrm>
        <a:prstGeom prst="pie">
          <a:avLst>
            <a:gd name="adj1" fmla="val 9000000"/>
            <a:gd name="adj2" fmla="val 16200000"/>
          </a:avLst>
        </a:prstGeom>
        <a:solidFill>
          <a:schemeClr val="accent3">
            <a:hueOff val="3108557"/>
            <a:satOff val="-45988"/>
            <a:lumOff val="8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Automated Decision-Making</a:t>
          </a:r>
        </a:p>
      </dsp:txBody>
      <dsp:txXfrm>
        <a:off x="1402849" y="936853"/>
        <a:ext cx="1124047" cy="936706"/>
      </dsp:txXfrm>
    </dsp:sp>
    <dsp:sp modelId="{E8B12E49-7BE1-4216-99CA-60D3673B3496}">
      <dsp:nvSpPr>
        <dsp:cNvPr id="0" name=""/>
        <dsp:cNvSpPr/>
      </dsp:nvSpPr>
      <dsp:spPr>
        <a:xfrm>
          <a:off x="973347" y="48708"/>
          <a:ext cx="3537002" cy="3537002"/>
        </a:xfrm>
        <a:prstGeom prst="circularArrow">
          <a:avLst>
            <a:gd name="adj1" fmla="val 5085"/>
            <a:gd name="adj2" fmla="val 327528"/>
            <a:gd name="adj3" fmla="val 1472472"/>
            <a:gd name="adj4" fmla="val 16199432"/>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01EF20-AD41-4DBA-A1DA-88DDDDF027A8}">
      <dsp:nvSpPr>
        <dsp:cNvPr id="0" name=""/>
        <dsp:cNvSpPr/>
      </dsp:nvSpPr>
      <dsp:spPr>
        <a:xfrm>
          <a:off x="908268" y="160914"/>
          <a:ext cx="3537002" cy="3537002"/>
        </a:xfrm>
        <a:prstGeom prst="circularArrow">
          <a:avLst>
            <a:gd name="adj1" fmla="val 5085"/>
            <a:gd name="adj2" fmla="val 327528"/>
            <a:gd name="adj3" fmla="val 8671970"/>
            <a:gd name="adj4" fmla="val 1800502"/>
            <a:gd name="adj5" fmla="val 5932"/>
          </a:avLst>
        </a:prstGeom>
        <a:solidFill>
          <a:schemeClr val="accent3">
            <a:hueOff val="1554279"/>
            <a:satOff val="-2299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DD1423-126E-4F03-8865-829E014A9415}">
      <dsp:nvSpPr>
        <dsp:cNvPr id="0" name=""/>
        <dsp:cNvSpPr/>
      </dsp:nvSpPr>
      <dsp:spPr>
        <a:xfrm>
          <a:off x="843188" y="101469"/>
          <a:ext cx="3537002" cy="3537002"/>
        </a:xfrm>
        <a:prstGeom prst="circularArrow">
          <a:avLst>
            <a:gd name="adj1" fmla="val 5085"/>
            <a:gd name="adj2" fmla="val 327528"/>
            <a:gd name="adj3" fmla="val 15873039"/>
            <a:gd name="adj4" fmla="val 9000000"/>
            <a:gd name="adj5" fmla="val 5932"/>
          </a:avLst>
        </a:prstGeom>
        <a:solidFill>
          <a:schemeClr val="accent3">
            <a:hueOff val="3108557"/>
            <a:satOff val="-4598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4840D-2A55-4C57-865C-DC9D1AB8D78A}">
      <dsp:nvSpPr>
        <dsp:cNvPr id="0" name=""/>
        <dsp:cNvSpPr/>
      </dsp:nvSpPr>
      <dsp:spPr>
        <a:xfrm>
          <a:off x="6835249" y="935972"/>
          <a:ext cx="2479368" cy="2479827"/>
        </a:xfrm>
        <a:prstGeom prst="ellips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E64EA50-2FB0-4873-8B1F-893908DA8081}">
      <dsp:nvSpPr>
        <dsp:cNvPr id="0" name=""/>
        <dsp:cNvSpPr/>
      </dsp:nvSpPr>
      <dsp:spPr>
        <a:xfrm>
          <a:off x="6917572" y="1018648"/>
          <a:ext cx="2314723" cy="2314476"/>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Conclusions</a:t>
          </a:r>
        </a:p>
      </dsp:txBody>
      <dsp:txXfrm>
        <a:off x="7248478" y="1349349"/>
        <a:ext cx="1652912" cy="1653073"/>
      </dsp:txXfrm>
    </dsp:sp>
    <dsp:sp modelId="{B2DFA28B-2011-4544-8D29-1BDBF5F96700}">
      <dsp:nvSpPr>
        <dsp:cNvPr id="0" name=""/>
        <dsp:cNvSpPr/>
      </dsp:nvSpPr>
      <dsp:spPr>
        <a:xfrm rot="2700000">
          <a:off x="4275737" y="938970"/>
          <a:ext cx="2473396" cy="2473396"/>
        </a:xfrm>
        <a:prstGeom prst="teardrop">
          <a:avLst>
            <a:gd name="adj" fmla="val 100000"/>
          </a:avLst>
        </a:prstGeom>
        <a:gradFill rotWithShape="0">
          <a:gsLst>
            <a:gs pos="0">
              <a:schemeClr val="accent2">
                <a:hueOff val="-5175944"/>
                <a:satOff val="22930"/>
                <a:lumOff val="-8432"/>
                <a:alphaOff val="0"/>
                <a:tint val="97000"/>
                <a:satMod val="100000"/>
                <a:lumMod val="102000"/>
              </a:schemeClr>
            </a:gs>
            <a:gs pos="50000">
              <a:schemeClr val="accent2">
                <a:hueOff val="-5175944"/>
                <a:satOff val="22930"/>
                <a:lumOff val="-8432"/>
                <a:alphaOff val="0"/>
                <a:shade val="100000"/>
                <a:satMod val="103000"/>
                <a:lumMod val="100000"/>
              </a:schemeClr>
            </a:gs>
            <a:gs pos="100000">
              <a:schemeClr val="accent2">
                <a:hueOff val="-5175944"/>
                <a:satOff val="22930"/>
                <a:lumOff val="-8432"/>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C2912B6-5116-4DCF-8E3C-8A80E51DFB39}">
      <dsp:nvSpPr>
        <dsp:cNvPr id="0" name=""/>
        <dsp:cNvSpPr/>
      </dsp:nvSpPr>
      <dsp:spPr>
        <a:xfrm>
          <a:off x="4355074" y="1018648"/>
          <a:ext cx="2314723" cy="2314476"/>
        </a:xfrm>
        <a:prstGeom prst="ellipse">
          <a:avLst/>
        </a:prstGeom>
        <a:solidFill>
          <a:schemeClr val="lt1">
            <a:alpha val="90000"/>
            <a:hueOff val="0"/>
            <a:satOff val="0"/>
            <a:lumOff val="0"/>
            <a:alphaOff val="0"/>
          </a:schemeClr>
        </a:solidFill>
        <a:ln w="6350" cap="flat" cmpd="sng" algn="ctr">
          <a:solidFill>
            <a:schemeClr val="accent2">
              <a:hueOff val="-5175944"/>
              <a:satOff val="22930"/>
              <a:lumOff val="-8432"/>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 Modeling</a:t>
          </a:r>
        </a:p>
      </dsp:txBody>
      <dsp:txXfrm>
        <a:off x="4685979" y="1349349"/>
        <a:ext cx="1652912" cy="1653073"/>
      </dsp:txXfrm>
    </dsp:sp>
    <dsp:sp modelId="{D390B668-816B-446D-8536-54298732803D}">
      <dsp:nvSpPr>
        <dsp:cNvPr id="0" name=""/>
        <dsp:cNvSpPr/>
      </dsp:nvSpPr>
      <dsp:spPr>
        <a:xfrm rot="2700000">
          <a:off x="1713238" y="938970"/>
          <a:ext cx="2473396" cy="2473396"/>
        </a:xfrm>
        <a:prstGeom prst="teardrop">
          <a:avLst>
            <a:gd name="adj" fmla="val 100000"/>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EA7AD60-BA96-460F-9A9B-4E97AE64A82D}">
      <dsp:nvSpPr>
        <dsp:cNvPr id="0" name=""/>
        <dsp:cNvSpPr/>
      </dsp:nvSpPr>
      <dsp:spPr>
        <a:xfrm>
          <a:off x="1792575" y="1018648"/>
          <a:ext cx="2314723" cy="2314476"/>
        </a:xfrm>
        <a:prstGeom prst="ellipse">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Pre Processing</a:t>
          </a:r>
        </a:p>
      </dsp:txBody>
      <dsp:txXfrm>
        <a:off x="2123480" y="1349349"/>
        <a:ext cx="1652912" cy="1653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932EB-AE5A-4C13-9928-DD2D51B67982}">
      <dsp:nvSpPr>
        <dsp:cNvPr id="0" name=""/>
        <dsp:cNvSpPr/>
      </dsp:nvSpPr>
      <dsp:spPr>
        <a:xfrm>
          <a:off x="37" y="272146"/>
          <a:ext cx="3612639" cy="403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Fraud Detection</a:t>
          </a:r>
        </a:p>
      </dsp:txBody>
      <dsp:txXfrm>
        <a:off x="37" y="272146"/>
        <a:ext cx="3612639" cy="403200"/>
      </dsp:txXfrm>
    </dsp:sp>
    <dsp:sp modelId="{08FFA483-9F22-4E67-9854-731A21A38DB3}">
      <dsp:nvSpPr>
        <dsp:cNvPr id="0" name=""/>
        <dsp:cNvSpPr/>
      </dsp:nvSpPr>
      <dsp:spPr>
        <a:xfrm>
          <a:off x="37" y="675346"/>
          <a:ext cx="3612639" cy="215448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Business problem: Fraud increases costs or reduces revenue.</a:t>
          </a:r>
        </a:p>
        <a:p>
          <a:pPr marL="114300" lvl="1" indent="-114300" algn="l" defTabSz="622300">
            <a:lnSpc>
              <a:spcPct val="90000"/>
            </a:lnSpc>
            <a:spcBef>
              <a:spcPct val="0"/>
            </a:spcBef>
            <a:spcAft>
              <a:spcPct val="15000"/>
            </a:spcAft>
            <a:buChar char="•"/>
          </a:pPr>
          <a:r>
            <a:rPr lang="en-US" sz="1400" kern="1200" dirty="0"/>
            <a:t>Solution: Use logistic regression, neural nets to identify characteristics of fraudulent cases to prevent in future or prosecute more vigorously.</a:t>
          </a:r>
        </a:p>
        <a:p>
          <a:pPr marL="114300" lvl="1" indent="-114300" algn="l" defTabSz="622300">
            <a:lnSpc>
              <a:spcPct val="90000"/>
            </a:lnSpc>
            <a:spcBef>
              <a:spcPct val="0"/>
            </a:spcBef>
            <a:spcAft>
              <a:spcPct val="15000"/>
            </a:spcAft>
            <a:buChar char="•"/>
          </a:pPr>
          <a:r>
            <a:rPr lang="en-US" sz="1400" kern="1200" dirty="0"/>
            <a:t>Benefit: Increased profits by reducing undesirable customers.</a:t>
          </a:r>
        </a:p>
      </dsp:txBody>
      <dsp:txXfrm>
        <a:off x="37" y="675346"/>
        <a:ext cx="3612639" cy="2154481"/>
      </dsp:txXfrm>
    </dsp:sp>
    <dsp:sp modelId="{7C77003D-3F00-410B-B969-0E645869422D}">
      <dsp:nvSpPr>
        <dsp:cNvPr id="0" name=""/>
        <dsp:cNvSpPr/>
      </dsp:nvSpPr>
      <dsp:spPr>
        <a:xfrm>
          <a:off x="4118447" y="272146"/>
          <a:ext cx="3612639" cy="403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Clicks to Customers</a:t>
          </a:r>
        </a:p>
      </dsp:txBody>
      <dsp:txXfrm>
        <a:off x="4118447" y="272146"/>
        <a:ext cx="3612639" cy="403200"/>
      </dsp:txXfrm>
    </dsp:sp>
    <dsp:sp modelId="{2F4E15FF-9408-4A7C-BBE0-43E45297364C}">
      <dsp:nvSpPr>
        <dsp:cNvPr id="0" name=""/>
        <dsp:cNvSpPr/>
      </dsp:nvSpPr>
      <dsp:spPr>
        <a:xfrm>
          <a:off x="4118447" y="675346"/>
          <a:ext cx="3612639" cy="215448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Business problem: 50% of Dells clients order their computer through the web. However, the retention rate is 0.5%, i.e. of visitors of Dells web page become customers.</a:t>
          </a:r>
        </a:p>
        <a:p>
          <a:pPr marL="114300" lvl="1" indent="-114300" algn="l" defTabSz="622300">
            <a:lnSpc>
              <a:spcPct val="90000"/>
            </a:lnSpc>
            <a:spcBef>
              <a:spcPct val="0"/>
            </a:spcBef>
            <a:spcAft>
              <a:spcPct val="15000"/>
            </a:spcAft>
            <a:buChar char="•"/>
          </a:pPr>
          <a:r>
            <a:rPr lang="en-US" sz="1400" kern="1200" dirty="0"/>
            <a:t>Solution Approach: Through the sequence of their clicks, cluster customers and design website, interventions to maximize the number of customers who eventually buy.</a:t>
          </a:r>
        </a:p>
        <a:p>
          <a:pPr marL="114300" lvl="1" indent="-114300" algn="l" defTabSz="622300">
            <a:lnSpc>
              <a:spcPct val="90000"/>
            </a:lnSpc>
            <a:spcBef>
              <a:spcPct val="0"/>
            </a:spcBef>
            <a:spcAft>
              <a:spcPct val="15000"/>
            </a:spcAft>
            <a:buChar char="•"/>
          </a:pPr>
          <a:r>
            <a:rPr lang="en-US" sz="1400" kern="1200" dirty="0"/>
            <a:t>Benefit: Increase revenues. </a:t>
          </a:r>
        </a:p>
        <a:p>
          <a:pPr marL="114300" lvl="1" indent="-114300" algn="l" defTabSz="622300">
            <a:lnSpc>
              <a:spcPct val="90000"/>
            </a:lnSpc>
            <a:spcBef>
              <a:spcPct val="0"/>
            </a:spcBef>
            <a:spcAft>
              <a:spcPct val="15000"/>
            </a:spcAft>
            <a:buChar char="•"/>
          </a:pPr>
          <a:endParaRPr lang="en-US" sz="1400" kern="1200" dirty="0"/>
        </a:p>
      </dsp:txBody>
      <dsp:txXfrm>
        <a:off x="4118447" y="675346"/>
        <a:ext cx="3612639" cy="2154481"/>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DF61B-EFDA-4E59-AE2C-0B4427AD20B7}"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1D71E-87A0-44CE-8C66-A0EC48A432A2}" type="slidenum">
              <a:rPr lang="en-US" smtClean="0"/>
              <a:t>‹#›</a:t>
            </a:fld>
            <a:endParaRPr lang="en-US"/>
          </a:p>
        </p:txBody>
      </p:sp>
    </p:spTree>
    <p:extLst>
      <p:ext uri="{BB962C8B-B14F-4D97-AF65-F5344CB8AC3E}">
        <p14:creationId xmlns:p14="http://schemas.microsoft.com/office/powerpoint/2010/main" val="2430162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atamining.rutgers.edu/publication/tkdehcleaner.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cleaning removes the observations containing noise and those with missing data</a:t>
            </a:r>
            <a:r>
              <a:rPr lang="en-US" dirty="0"/>
              <a:t>.</a:t>
            </a:r>
          </a:p>
          <a:p>
            <a:pPr marL="0" indent="0">
              <a:buNone/>
            </a:pPr>
            <a:r>
              <a:rPr lang="en-US" dirty="0"/>
              <a:t>In a real business application, it will be necessary to bring data together from different departments. For example, in a marketing study data will be needed from the sales department, the customer billing department, and the customer service department.</a:t>
            </a:r>
          </a:p>
          <a:p>
            <a:pPr marL="0" indent="0">
              <a:buNone/>
            </a:pPr>
            <a:r>
              <a:rPr lang="en-US" dirty="0"/>
              <a:t>a process that has become known as data cleaning—pays off many times over. Gathering the Data Together. </a:t>
            </a:r>
          </a:p>
          <a:p>
            <a:pPr marL="0" indent="0">
              <a:buNone/>
            </a:pPr>
            <a:r>
              <a:rPr lang="en-US" dirty="0"/>
              <a:t>When beginning work on a data mining problem, it is first necessary to bring all the data together into a set of instances.</a:t>
            </a:r>
          </a:p>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5</a:t>
            </a:fld>
            <a:endParaRPr lang="en-US"/>
          </a:p>
        </p:txBody>
      </p:sp>
    </p:spTree>
    <p:extLst>
      <p:ext uri="{BB962C8B-B14F-4D97-AF65-F5344CB8AC3E}">
        <p14:creationId xmlns:p14="http://schemas.microsoft.com/office/powerpoint/2010/main" val="329959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reduce the number of false negatives without necessarily reducing the number false positives</a:t>
            </a:r>
          </a:p>
          <a:p>
            <a:r>
              <a:rPr lang="en-US" sz="1200" b="0" i="0" kern="1200" dirty="0">
                <a:solidFill>
                  <a:schemeClr val="tx1"/>
                </a:solidFill>
                <a:effectLst/>
                <a:latin typeface="+mn-lt"/>
                <a:ea typeface="+mn-ea"/>
                <a:cs typeface="+mn-cs"/>
              </a:rPr>
              <a:t>For example, in a cancer diagnosis application, we do not want any affected patient to be classified as not affected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want to reduce the number of false positives without necessarily reducing the number false negatives</a:t>
            </a:r>
          </a:p>
          <a:p>
            <a:r>
              <a:rPr lang="en-US" sz="1200" b="0" i="0" kern="1200" dirty="0">
                <a:solidFill>
                  <a:schemeClr val="tx1"/>
                </a:solidFill>
                <a:effectLst/>
                <a:latin typeface="+mn-lt"/>
                <a:ea typeface="+mn-ea"/>
                <a:cs typeface="+mn-cs"/>
              </a:rPr>
              <a:t>For example, if we are classifying customers whether they will react positively or negatively to a </a:t>
            </a:r>
            <a:r>
              <a:rPr lang="en-US" sz="1200" b="0" i="0" kern="1200" dirty="0" err="1">
                <a:solidFill>
                  <a:schemeClr val="tx1"/>
                </a:solidFill>
                <a:effectLst/>
                <a:latin typeface="+mn-lt"/>
                <a:ea typeface="+mn-ea"/>
                <a:cs typeface="+mn-cs"/>
              </a:rPr>
              <a:t>personalised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advertisemen</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22</a:t>
            </a:fld>
            <a:endParaRPr lang="en-US"/>
          </a:p>
        </p:txBody>
      </p:sp>
    </p:spTree>
    <p:extLst>
      <p:ext uri="{BB962C8B-B14F-4D97-AF65-F5344CB8AC3E}">
        <p14:creationId xmlns:p14="http://schemas.microsoft.com/office/powerpoint/2010/main" val="371710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52</a:t>
            </a:fld>
            <a:endParaRPr lang="en-US"/>
          </a:p>
        </p:txBody>
      </p:sp>
    </p:spTree>
    <p:extLst>
      <p:ext uri="{BB962C8B-B14F-4D97-AF65-F5344CB8AC3E}">
        <p14:creationId xmlns:p14="http://schemas.microsoft.com/office/powerpoint/2010/main" val="50414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item, more support</a:t>
            </a:r>
          </a:p>
          <a:p>
            <a:r>
              <a:rPr lang="en-US" sz="1200" b="0" i="0" kern="1200" dirty="0">
                <a:solidFill>
                  <a:schemeClr val="tx1"/>
                </a:solidFill>
                <a:effectLst/>
                <a:latin typeface="+mn-lt"/>
                <a:ea typeface="+mn-ea"/>
                <a:cs typeface="+mn-cs"/>
              </a:rPr>
              <a:t>This measure gives an idea of how frequent an </a:t>
            </a:r>
            <a:r>
              <a:rPr lang="en-US" sz="1200" b="0" i="1" kern="1200" dirty="0">
                <a:solidFill>
                  <a:schemeClr val="tx1"/>
                </a:solidFill>
                <a:effectLst/>
                <a:latin typeface="+mn-lt"/>
                <a:ea typeface="+mn-ea"/>
                <a:cs typeface="+mn-cs"/>
              </a:rPr>
              <a:t>itemset </a:t>
            </a:r>
            <a:r>
              <a:rPr lang="en-US" sz="1200" b="0" i="0" kern="1200" dirty="0">
                <a:solidFill>
                  <a:schemeClr val="tx1"/>
                </a:solidFill>
                <a:effectLst/>
                <a:latin typeface="+mn-lt"/>
                <a:ea typeface="+mn-ea"/>
                <a:cs typeface="+mn-cs"/>
              </a:rPr>
              <a:t>is in all the transactions. Consider </a:t>
            </a:r>
            <a:r>
              <a:rPr lang="en-US" sz="1200" b="0" i="1" kern="1200" dirty="0">
                <a:solidFill>
                  <a:schemeClr val="tx1"/>
                </a:solidFill>
                <a:effectLst/>
                <a:latin typeface="+mn-lt"/>
                <a:ea typeface="+mn-ea"/>
                <a:cs typeface="+mn-cs"/>
              </a:rPr>
              <a:t>itemset1</a:t>
            </a:r>
            <a:r>
              <a:rPr lang="en-US" sz="1200" b="0" i="0" kern="1200" dirty="0">
                <a:solidFill>
                  <a:schemeClr val="tx1"/>
                </a:solidFill>
                <a:effectLst/>
                <a:latin typeface="+mn-lt"/>
                <a:ea typeface="+mn-ea"/>
                <a:cs typeface="+mn-cs"/>
              </a:rPr>
              <a:t> = {bread} and </a:t>
            </a:r>
            <a:r>
              <a:rPr lang="en-US" sz="1200" b="0" i="1" kern="1200" dirty="0">
                <a:solidFill>
                  <a:schemeClr val="tx1"/>
                </a:solidFill>
                <a:effectLst/>
                <a:latin typeface="+mn-lt"/>
                <a:ea typeface="+mn-ea"/>
                <a:cs typeface="+mn-cs"/>
              </a:rPr>
              <a:t>itemset2</a:t>
            </a:r>
            <a:r>
              <a:rPr lang="en-US" sz="1200" b="0" i="0" kern="1200" dirty="0">
                <a:solidFill>
                  <a:schemeClr val="tx1"/>
                </a:solidFill>
                <a:effectLst/>
                <a:latin typeface="+mn-lt"/>
                <a:ea typeface="+mn-ea"/>
                <a:cs typeface="+mn-cs"/>
              </a:rPr>
              <a:t> = {shampoo}.</a:t>
            </a:r>
          </a:p>
          <a:p>
            <a:r>
              <a:rPr lang="en-US" sz="1200" b="0" i="0" kern="1200" dirty="0">
                <a:solidFill>
                  <a:schemeClr val="tx1"/>
                </a:solidFill>
                <a:effectLst/>
                <a:latin typeface="+mn-lt"/>
                <a:ea typeface="+mn-ea"/>
                <a:cs typeface="+mn-cs"/>
              </a:rPr>
              <a:t>Value of support helps us identify the rules worth considering for further analysis.</a:t>
            </a:r>
          </a:p>
          <a:p>
            <a:r>
              <a:rPr lang="en-US" sz="1200" b="0" i="0" kern="1200" dirty="0">
                <a:solidFill>
                  <a:schemeClr val="tx1"/>
                </a:solidFill>
                <a:effectLst/>
                <a:latin typeface="+mn-lt"/>
                <a:ea typeface="+mn-ea"/>
                <a:cs typeface="+mn-cs"/>
              </a:rPr>
              <a:t>confidence is the conditional probability of occurrence of consequent given the antecedent</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57</a:t>
            </a:fld>
            <a:endParaRPr lang="en-US"/>
          </a:p>
        </p:txBody>
      </p:sp>
    </p:spTree>
    <p:extLst>
      <p:ext uri="{BB962C8B-B14F-4D97-AF65-F5344CB8AC3E}">
        <p14:creationId xmlns:p14="http://schemas.microsoft.com/office/powerpoint/2010/main" val="323433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58</a:t>
            </a:fld>
            <a:endParaRPr lang="en-US"/>
          </a:p>
        </p:txBody>
      </p:sp>
    </p:spTree>
    <p:extLst>
      <p:ext uri="{BB962C8B-B14F-4D97-AF65-F5344CB8AC3E}">
        <p14:creationId xmlns:p14="http://schemas.microsoft.com/office/powerpoint/2010/main" val="2651926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Underfitting</a:t>
            </a:r>
            <a:r>
              <a:rPr lang="en-US" sz="1200" b="0" i="0" kern="1200" dirty="0">
                <a:solidFill>
                  <a:schemeClr val="tx1"/>
                </a:solidFill>
                <a:effectLst/>
                <a:latin typeface="+mn-lt"/>
                <a:ea typeface="+mn-ea"/>
                <a:cs typeface="+mn-cs"/>
              </a:rPr>
              <a:t> refers to not capturing enough patterns in the data. The model performs poorly both in the training and the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Overfitting</a:t>
            </a:r>
            <a:r>
              <a:rPr lang="en-US" sz="1200" b="0" i="0" kern="1200" dirty="0">
                <a:solidFill>
                  <a:schemeClr val="tx1"/>
                </a:solidFill>
                <a:effectLst/>
                <a:latin typeface="+mn-lt"/>
                <a:ea typeface="+mn-ea"/>
                <a:cs typeface="+mn-cs"/>
              </a:rPr>
              <a:t> refers: a)capturing noise and b) capturing patterns which do not generalize well to unseen data. The model performs extremely well to the training set but poorly on the test set.</a:t>
            </a:r>
          </a:p>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61</a:t>
            </a:fld>
            <a:endParaRPr lang="en-US"/>
          </a:p>
        </p:txBody>
      </p:sp>
    </p:spTree>
    <p:extLst>
      <p:ext uri="{BB962C8B-B14F-4D97-AF65-F5344CB8AC3E}">
        <p14:creationId xmlns:p14="http://schemas.microsoft.com/office/powerpoint/2010/main" val="44341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 based on the number of splits being done in the dataset.</a:t>
            </a:r>
          </a:p>
          <a:p>
            <a:r>
              <a:rPr lang="en-US" sz="1200" b="1" i="1" kern="1200" dirty="0">
                <a:solidFill>
                  <a:schemeClr val="tx1"/>
                </a:solidFill>
                <a:effectLst/>
                <a:latin typeface="+mn-lt"/>
                <a:ea typeface="+mn-ea"/>
                <a:cs typeface="+mn-cs"/>
              </a:rPr>
              <a:t> in other words its low on bias and variance.</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62</a:t>
            </a:fld>
            <a:endParaRPr lang="en-US"/>
          </a:p>
        </p:txBody>
      </p:sp>
    </p:spTree>
    <p:extLst>
      <p:ext uri="{BB962C8B-B14F-4D97-AF65-F5344CB8AC3E}">
        <p14:creationId xmlns:p14="http://schemas.microsoft.com/office/powerpoint/2010/main" val="4170134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there is never enough data to train a model, removing a part of it for validation poses a problem of underfitting. By reducing the training data, we risk losing important patterns/ trends in data set, which in turn increases error induced by bias.</a:t>
            </a:r>
          </a:p>
          <a:p>
            <a:r>
              <a:rPr lang="en-US" sz="1200" b="0" i="0" kern="1200" dirty="0">
                <a:solidFill>
                  <a:schemeClr val="tx1"/>
                </a:solidFill>
                <a:effectLst/>
                <a:latin typeface="+mn-lt"/>
                <a:ea typeface="+mn-ea"/>
                <a:cs typeface="+mn-cs"/>
              </a:rPr>
              <a:t> we choose k=5 or k=10</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64</a:t>
            </a:fld>
            <a:endParaRPr lang="en-US"/>
          </a:p>
        </p:txBody>
      </p:sp>
    </p:spTree>
    <p:extLst>
      <p:ext uri="{BB962C8B-B14F-4D97-AF65-F5344CB8AC3E}">
        <p14:creationId xmlns:p14="http://schemas.microsoft.com/office/powerpoint/2010/main" val="325352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Leave-P-Out</a:t>
            </a:r>
          </a:p>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66</a:t>
            </a:fld>
            <a:endParaRPr lang="en-US"/>
          </a:p>
        </p:txBody>
      </p:sp>
    </p:spTree>
    <p:extLst>
      <p:ext uri="{BB962C8B-B14F-4D97-AF65-F5344CB8AC3E}">
        <p14:creationId xmlns:p14="http://schemas.microsoft.com/office/powerpoint/2010/main" val="31579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that case, it is possible different target distribution to be applied to different folds. With stratification we achieve similar target distribution over different folds when we split the data.</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67</a:t>
            </a:fld>
            <a:endParaRPr lang="en-US"/>
          </a:p>
        </p:txBody>
      </p:sp>
    </p:spTree>
    <p:extLst>
      <p:ext uri="{BB962C8B-B14F-4D97-AF65-F5344CB8AC3E}">
        <p14:creationId xmlns:p14="http://schemas.microsoft.com/office/powerpoint/2010/main" val="3896741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98</a:t>
            </a:r>
          </a:p>
        </p:txBody>
      </p:sp>
      <p:sp>
        <p:nvSpPr>
          <p:cNvPr id="4" name="Slide Number Placeholder 3"/>
          <p:cNvSpPr>
            <a:spLocks noGrp="1"/>
          </p:cNvSpPr>
          <p:nvPr>
            <p:ph type="sldNum" sz="quarter" idx="5"/>
          </p:nvPr>
        </p:nvSpPr>
        <p:spPr/>
        <p:txBody>
          <a:bodyPr/>
          <a:lstStyle/>
          <a:p>
            <a:fld id="{7B11D71E-87A0-44CE-8C66-A0EC48A432A2}" type="slidenum">
              <a:rPr lang="en-US" smtClean="0"/>
              <a:t>68</a:t>
            </a:fld>
            <a:endParaRPr lang="en-US"/>
          </a:p>
        </p:txBody>
      </p:sp>
    </p:spTree>
    <p:extLst>
      <p:ext uri="{BB962C8B-B14F-4D97-AF65-F5344CB8AC3E}">
        <p14:creationId xmlns:p14="http://schemas.microsoft.com/office/powerpoint/2010/main" val="322933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algorithms can be classified into two groups based on the way they “learn” about data to make predictions: supervised and unsupervised learning.</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9</a:t>
            </a:fld>
            <a:endParaRPr lang="en-US"/>
          </a:p>
        </p:txBody>
      </p:sp>
    </p:spTree>
    <p:extLst>
      <p:ext uri="{BB962C8B-B14F-4D97-AF65-F5344CB8AC3E}">
        <p14:creationId xmlns:p14="http://schemas.microsoft.com/office/powerpoint/2010/main" val="153362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Choosing to use either a supervised or unsupervised machine learning algorithm typically depends on factors related to the structure and volume of your data and the use case of the issue at hand</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10</a:t>
            </a:fld>
            <a:endParaRPr lang="en-US"/>
          </a:p>
        </p:txBody>
      </p:sp>
    </p:spTree>
    <p:extLst>
      <p:ext uri="{BB962C8B-B14F-4D97-AF65-F5344CB8AC3E}">
        <p14:creationId xmlns:p14="http://schemas.microsoft.com/office/powerpoint/2010/main" val="191593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Thus, the “learning algorithm” iteratively makes predictions on the training data and is corrected by the “teacher”, and the learning stops when the algorithm achieves an acceptable level of performance(or the desired accuracy)</a:t>
            </a:r>
          </a:p>
          <a:p>
            <a:r>
              <a:rPr lang="en-US" sz="1200" b="0" i="0" kern="1200" dirty="0">
                <a:solidFill>
                  <a:schemeClr val="tx1"/>
                </a:solidFill>
                <a:effectLst/>
                <a:latin typeface="+mn-lt"/>
                <a:ea typeface="+mn-ea"/>
                <a:cs typeface="+mn-cs"/>
              </a:rPr>
              <a:t>Here, the previous work is called as </a:t>
            </a:r>
            <a:r>
              <a:rPr lang="en-US" sz="1200" b="1" i="0" kern="1200" dirty="0">
                <a:solidFill>
                  <a:schemeClr val="tx1"/>
                </a:solidFill>
                <a:effectLst/>
                <a:latin typeface="+mn-lt"/>
                <a:ea typeface="+mn-ea"/>
                <a:cs typeface="+mn-cs"/>
              </a:rPr>
              <a:t>training data</a:t>
            </a:r>
            <a:r>
              <a:rPr lang="en-US" sz="1200" b="0" i="0" kern="1200" dirty="0">
                <a:solidFill>
                  <a:schemeClr val="tx1"/>
                </a:solidFill>
                <a:effectLst/>
                <a:latin typeface="+mn-lt"/>
                <a:ea typeface="+mn-ea"/>
                <a:cs typeface="+mn-cs"/>
              </a:rPr>
              <a:t> in Data Mining terminology</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11</a:t>
            </a:fld>
            <a:endParaRPr lang="en-US"/>
          </a:p>
        </p:txBody>
      </p:sp>
    </p:spTree>
    <p:extLst>
      <p:ext uri="{BB962C8B-B14F-4D97-AF65-F5344CB8AC3E}">
        <p14:creationId xmlns:p14="http://schemas.microsoft.com/office/powerpoint/2010/main" val="70590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14</a:t>
            </a:fld>
            <a:endParaRPr lang="en-US"/>
          </a:p>
        </p:txBody>
      </p:sp>
    </p:spTree>
    <p:extLst>
      <p:ext uri="{BB962C8B-B14F-4D97-AF65-F5344CB8AC3E}">
        <p14:creationId xmlns:p14="http://schemas.microsoft.com/office/powerpoint/2010/main" val="2313187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Anomaly detection is a technique used to identify unusual patterns that do not conform to expected behavior, called outliers.  </a:t>
            </a:r>
          </a:p>
          <a:p>
            <a:r>
              <a:rPr lang="en-US" sz="1200" b="0" i="0" kern="1200" dirty="0">
                <a:solidFill>
                  <a:schemeClr val="tx1"/>
                </a:solidFill>
                <a:effectLst/>
                <a:latin typeface="+mn-lt"/>
                <a:ea typeface="+mn-ea"/>
                <a:cs typeface="+mn-cs"/>
              </a:rPr>
              <a:t>Novelty Detection is concerned with identifying an unobserved pattern in new observations not included in training data — like a sudden interest in a new channel on YouTube during Christmas, for instance. </a:t>
            </a:r>
            <a:r>
              <a:rPr lang="en-US" sz="1200" b="1" i="0" kern="1200" dirty="0">
                <a:solidFill>
                  <a:schemeClr val="tx1"/>
                </a:solidFill>
                <a:effectLst/>
                <a:latin typeface="+mn-lt"/>
                <a:ea typeface="+mn-ea"/>
                <a:cs typeface="+mn-cs"/>
              </a:rPr>
              <a:t>Noise removal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NR</a:t>
            </a:r>
            <a:r>
              <a:rPr lang="en-US" sz="1200" b="0" i="0" kern="1200" dirty="0">
                <a:solidFill>
                  <a:schemeClr val="tx1"/>
                </a:solidFill>
                <a:effectLst/>
                <a:latin typeface="+mn-lt"/>
                <a:ea typeface="+mn-ea"/>
                <a:cs typeface="+mn-cs"/>
              </a:rPr>
              <a:t>) is the process of immunizing analysis from the occurrence of unwanted observations.</a:t>
            </a:r>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15</a:t>
            </a:fld>
            <a:endParaRPr lang="en-US"/>
          </a:p>
        </p:txBody>
      </p:sp>
    </p:spTree>
    <p:extLst>
      <p:ext uri="{BB962C8B-B14F-4D97-AF65-F5344CB8AC3E}">
        <p14:creationId xmlns:p14="http://schemas.microsoft.com/office/powerpoint/2010/main" val="13441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16</a:t>
            </a:fld>
            <a:endParaRPr lang="en-US"/>
          </a:p>
        </p:txBody>
      </p:sp>
    </p:spTree>
    <p:extLst>
      <p:ext uri="{BB962C8B-B14F-4D97-AF65-F5344CB8AC3E}">
        <p14:creationId xmlns:p14="http://schemas.microsoft.com/office/powerpoint/2010/main" val="361319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1D71E-87A0-44CE-8C66-A0EC48A432A2}" type="slidenum">
              <a:rPr lang="en-US" smtClean="0"/>
              <a:t>17</a:t>
            </a:fld>
            <a:endParaRPr lang="en-US"/>
          </a:p>
        </p:txBody>
      </p:sp>
    </p:spTree>
    <p:extLst>
      <p:ext uri="{BB962C8B-B14F-4D97-AF65-F5344CB8AC3E}">
        <p14:creationId xmlns:p14="http://schemas.microsoft.com/office/powerpoint/2010/main" val="2277834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Gradient-boosted tree</a:t>
            </a:r>
          </a:p>
          <a:p>
            <a:r>
              <a:rPr lang="en-US" dirty="0"/>
              <a:t>KNN</a:t>
            </a:r>
          </a:p>
          <a:p>
            <a:r>
              <a:rPr lang="en-US" dirty="0"/>
              <a:t>Naive Bayes.</a:t>
            </a:r>
          </a:p>
          <a:p>
            <a:r>
              <a:rPr lang="en-US" dirty="0"/>
              <a:t>Neural Networks</a:t>
            </a:r>
          </a:p>
        </p:txBody>
      </p:sp>
      <p:sp>
        <p:nvSpPr>
          <p:cNvPr id="4" name="Slide Number Placeholder 3"/>
          <p:cNvSpPr>
            <a:spLocks noGrp="1"/>
          </p:cNvSpPr>
          <p:nvPr>
            <p:ph type="sldNum" sz="quarter" idx="5"/>
          </p:nvPr>
        </p:nvSpPr>
        <p:spPr/>
        <p:txBody>
          <a:bodyPr/>
          <a:lstStyle/>
          <a:p>
            <a:fld id="{7B11D71E-87A0-44CE-8C66-A0EC48A432A2}" type="slidenum">
              <a:rPr lang="en-US" smtClean="0"/>
              <a:t>21</a:t>
            </a:fld>
            <a:endParaRPr lang="en-US"/>
          </a:p>
        </p:txBody>
      </p:sp>
    </p:spTree>
    <p:extLst>
      <p:ext uri="{BB962C8B-B14F-4D97-AF65-F5344CB8AC3E}">
        <p14:creationId xmlns:p14="http://schemas.microsoft.com/office/powerpoint/2010/main" val="3896565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5CE826-E20A-4247-8576-77AAEC29E355}"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19036996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5CE826-E20A-4247-8576-77AAEC29E355}"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986749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5CE826-E20A-4247-8576-77AAEC29E355}" type="datetimeFigureOut">
              <a:rPr lang="en-US" smtClean="0"/>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223441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5CE826-E20A-4247-8576-77AAEC29E355}"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196476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25CE826-E20A-4247-8576-77AAEC29E355}"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9056387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25CE826-E20A-4247-8576-77AAEC29E355}" type="datetimeFigureOut">
              <a:rPr lang="en-US" smtClean="0"/>
              <a:t>6/3/2019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422713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25CE826-E20A-4247-8576-77AAEC29E355}" type="datetimeFigureOut">
              <a:rPr lang="en-US" smtClean="0"/>
              <a:t>6/3/2019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5D425-B349-4FDC-A4F4-B880DA1C978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3436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5CE826-E20A-4247-8576-77AAEC29E355}" type="datetimeFigureOut">
              <a:rPr lang="en-US" smtClean="0"/>
              <a:t>6/3/2019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1254090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5CE826-E20A-4247-8576-77AAEC29E355}" type="datetimeFigureOut">
              <a:rPr lang="en-US" smtClean="0"/>
              <a:t>6/3/2019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2794072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25CE826-E20A-4247-8576-77AAEC29E355}" type="datetimeFigureOut">
              <a:rPr lang="en-US" smtClean="0"/>
              <a:t>6/3/2019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76547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25CE826-E20A-4247-8576-77AAEC29E355}" type="datetimeFigureOut">
              <a:rPr lang="en-US" smtClean="0"/>
              <a:t>6/3/2019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895D425-B349-4FDC-A4F4-B880DA1C978A}" type="slidenum">
              <a:rPr lang="en-US" smtClean="0"/>
              <a:t>‹#›</a:t>
            </a:fld>
            <a:endParaRPr lang="en-US"/>
          </a:p>
        </p:txBody>
      </p:sp>
    </p:spTree>
    <p:extLst>
      <p:ext uri="{BB962C8B-B14F-4D97-AF65-F5344CB8AC3E}">
        <p14:creationId xmlns:p14="http://schemas.microsoft.com/office/powerpoint/2010/main" val="227956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25CE826-E20A-4247-8576-77AAEC29E355}" type="datetimeFigureOut">
              <a:rPr lang="en-US" smtClean="0"/>
              <a:t>6/3/2019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895D425-B349-4FDC-A4F4-B880DA1C978A}" type="slidenum">
              <a:rPr lang="en-US" smtClean="0"/>
              <a:t>‹#›</a:t>
            </a:fld>
            <a:endParaRPr lang="en-US"/>
          </a:p>
        </p:txBody>
      </p:sp>
    </p:spTree>
    <p:extLst>
      <p:ext uri="{BB962C8B-B14F-4D97-AF65-F5344CB8AC3E}">
        <p14:creationId xmlns:p14="http://schemas.microsoft.com/office/powerpoint/2010/main" val="90448816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C3AE-B187-403C-B623-08DCB4A682D0}"/>
              </a:ext>
            </a:extLst>
          </p:cNvPr>
          <p:cNvSpPr>
            <a:spLocks noGrp="1"/>
          </p:cNvSpPr>
          <p:nvPr>
            <p:ph type="ctrTitle"/>
          </p:nvPr>
        </p:nvSpPr>
        <p:spPr/>
        <p:txBody>
          <a:bodyPr/>
          <a:lstStyle/>
          <a:p>
            <a:r>
              <a:rPr lang="en-US" dirty="0"/>
              <a:t>Data Mining</a:t>
            </a:r>
          </a:p>
        </p:txBody>
      </p:sp>
      <p:sp>
        <p:nvSpPr>
          <p:cNvPr id="3" name="Subtitle 2">
            <a:extLst>
              <a:ext uri="{FF2B5EF4-FFF2-40B4-BE49-F238E27FC236}">
                <a16:creationId xmlns:a16="http://schemas.microsoft.com/office/drawing/2014/main" id="{149ABEFD-D835-470D-BC0A-CC1921F7EC8A}"/>
              </a:ext>
            </a:extLst>
          </p:cNvPr>
          <p:cNvSpPr>
            <a:spLocks noGrp="1"/>
          </p:cNvSpPr>
          <p:nvPr>
            <p:ph type="subTitle" idx="1"/>
          </p:nvPr>
        </p:nvSpPr>
        <p:spPr/>
        <p:txBody>
          <a:bodyPr/>
          <a:lstStyle/>
          <a:p>
            <a:r>
              <a:rPr lang="en-US" dirty="0"/>
              <a:t>Navid Mohseni</a:t>
            </a:r>
          </a:p>
        </p:txBody>
      </p:sp>
    </p:spTree>
    <p:extLst>
      <p:ext uri="{BB962C8B-B14F-4D97-AF65-F5344CB8AC3E}">
        <p14:creationId xmlns:p14="http://schemas.microsoft.com/office/powerpoint/2010/main" val="2177590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4D16-C6FB-4392-8646-4F0F899F2773}"/>
              </a:ext>
            </a:extLst>
          </p:cNvPr>
          <p:cNvSpPr>
            <a:spLocks noGrp="1"/>
          </p:cNvSpPr>
          <p:nvPr>
            <p:ph type="title"/>
          </p:nvPr>
        </p:nvSpPr>
        <p:spPr/>
        <p:txBody>
          <a:bodyPr/>
          <a:lstStyle/>
          <a:p>
            <a:r>
              <a:rPr lang="en-US" dirty="0"/>
              <a:t>Supervised vs. Unsupervised </a:t>
            </a:r>
            <a:br>
              <a:rPr lang="en-US" dirty="0"/>
            </a:br>
            <a:r>
              <a:rPr lang="en-US" dirty="0"/>
              <a:t>Machine Learning</a:t>
            </a:r>
          </a:p>
        </p:txBody>
      </p:sp>
      <p:sp>
        <p:nvSpPr>
          <p:cNvPr id="3" name="Content Placeholder 2">
            <a:extLst>
              <a:ext uri="{FF2B5EF4-FFF2-40B4-BE49-F238E27FC236}">
                <a16:creationId xmlns:a16="http://schemas.microsoft.com/office/drawing/2014/main" id="{896C8F3D-ECD1-45B0-8FFD-8E91B55D7701}"/>
              </a:ext>
            </a:extLst>
          </p:cNvPr>
          <p:cNvSpPr>
            <a:spLocks noGrp="1"/>
          </p:cNvSpPr>
          <p:nvPr>
            <p:ph idx="1"/>
          </p:nvPr>
        </p:nvSpPr>
        <p:spPr/>
        <p:txBody>
          <a:bodyPr>
            <a:normAutofit/>
          </a:bodyPr>
          <a:lstStyle/>
          <a:p>
            <a:pPr marL="0" indent="0" algn="ctr">
              <a:buNone/>
            </a:pPr>
            <a:r>
              <a:rPr lang="en-US" sz="2400" dirty="0"/>
              <a:t>Supervised Learning</a:t>
            </a:r>
          </a:p>
          <a:p>
            <a:endParaRPr lang="en-US" dirty="0"/>
          </a:p>
          <a:p>
            <a:r>
              <a:rPr lang="en-US" dirty="0"/>
              <a:t>Basically supervised learning is a learning in which we teach or train the machine using data which is well labeled that means some data is already tagged with the correct answer.</a:t>
            </a:r>
          </a:p>
          <a:p>
            <a:r>
              <a:rPr lang="en-US" dirty="0"/>
              <a:t>After that, the machine is provided with a new set of examples(data) so that supervised learning algorithm analyses the data and produces a correct outcome from labeled data.</a:t>
            </a:r>
          </a:p>
          <a:p>
            <a:endParaRPr lang="en-US" dirty="0"/>
          </a:p>
        </p:txBody>
      </p:sp>
    </p:spTree>
    <p:extLst>
      <p:ext uri="{BB962C8B-B14F-4D97-AF65-F5344CB8AC3E}">
        <p14:creationId xmlns:p14="http://schemas.microsoft.com/office/powerpoint/2010/main" val="346368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9060-6719-4D83-8454-D12FB5BBD215}"/>
              </a:ext>
            </a:extLst>
          </p:cNvPr>
          <p:cNvSpPr>
            <a:spLocks noGrp="1"/>
          </p:cNvSpPr>
          <p:nvPr>
            <p:ph type="title"/>
          </p:nvPr>
        </p:nvSpPr>
        <p:spPr/>
        <p:txBody>
          <a:bodyPr/>
          <a:lstStyle/>
          <a:p>
            <a:r>
              <a:rPr lang="en-US" dirty="0"/>
              <a:t>Supervised vs. Unsupervised </a:t>
            </a:r>
            <a:br>
              <a:rPr lang="en-US" dirty="0"/>
            </a:br>
            <a:r>
              <a:rPr lang="en-US" dirty="0"/>
              <a:t>Machine Learning</a:t>
            </a:r>
          </a:p>
        </p:txBody>
      </p:sp>
      <p:sp>
        <p:nvSpPr>
          <p:cNvPr id="3" name="Content Placeholder 2">
            <a:extLst>
              <a:ext uri="{FF2B5EF4-FFF2-40B4-BE49-F238E27FC236}">
                <a16:creationId xmlns:a16="http://schemas.microsoft.com/office/drawing/2014/main" id="{11377F4C-56B2-49FC-99AA-88F97E818D15}"/>
              </a:ext>
            </a:extLst>
          </p:cNvPr>
          <p:cNvSpPr>
            <a:spLocks noGrp="1"/>
          </p:cNvSpPr>
          <p:nvPr>
            <p:ph idx="1"/>
          </p:nvPr>
        </p:nvSpPr>
        <p:spPr>
          <a:xfrm>
            <a:off x="2231136" y="2638044"/>
            <a:ext cx="7729728" cy="3630871"/>
          </a:xfrm>
        </p:spPr>
        <p:txBody>
          <a:bodyPr>
            <a:normAutofit/>
          </a:bodyPr>
          <a:lstStyle/>
          <a:p>
            <a:pPr marL="0" indent="0" algn="ctr" fontAlgn="base">
              <a:buNone/>
            </a:pPr>
            <a:r>
              <a:rPr lang="en-US" sz="2400" dirty="0"/>
              <a:t>Unsupervised</a:t>
            </a:r>
          </a:p>
          <a:p>
            <a:pPr marL="0" indent="0" algn="ctr" fontAlgn="base">
              <a:buNone/>
            </a:pPr>
            <a:endParaRPr lang="en-US" sz="2400" dirty="0"/>
          </a:p>
          <a:p>
            <a:pPr fontAlgn="base"/>
            <a:r>
              <a:rPr lang="en-US" dirty="0"/>
              <a:t>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a:t>
            </a:r>
          </a:p>
          <a:p>
            <a:pPr fontAlgn="base"/>
            <a:r>
              <a:rPr lang="en-US" dirty="0"/>
              <a:t>Unlike supervised learning, no training will be given to the machine. Therefore machine is restricted to find the hidden structure in unlabeled data by our-self.</a:t>
            </a:r>
          </a:p>
          <a:p>
            <a:endParaRPr lang="en-US" dirty="0"/>
          </a:p>
        </p:txBody>
      </p:sp>
    </p:spTree>
    <p:extLst>
      <p:ext uri="{BB962C8B-B14F-4D97-AF65-F5344CB8AC3E}">
        <p14:creationId xmlns:p14="http://schemas.microsoft.com/office/powerpoint/2010/main" val="25818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2EA4-D7A6-43D8-B32B-D37791AF993B}"/>
              </a:ext>
            </a:extLst>
          </p:cNvPr>
          <p:cNvSpPr>
            <a:spLocks noGrp="1"/>
          </p:cNvSpPr>
          <p:nvPr>
            <p:ph type="title"/>
          </p:nvPr>
        </p:nvSpPr>
        <p:spPr>
          <a:xfrm>
            <a:off x="2102180" y="194844"/>
            <a:ext cx="7729728" cy="1188720"/>
          </a:xfrm>
        </p:spPr>
        <p:txBody>
          <a:bodyPr/>
          <a:lstStyle/>
          <a:p>
            <a:r>
              <a:rPr lang="en-US" dirty="0"/>
              <a:t>Instances</a:t>
            </a:r>
          </a:p>
        </p:txBody>
      </p:sp>
      <p:pic>
        <p:nvPicPr>
          <p:cNvPr id="4098" name="Picture 2" descr="https://media.geeksforgeeks.org/wp-content/uploads/fruits-basket.jpg">
            <a:extLst>
              <a:ext uri="{FF2B5EF4-FFF2-40B4-BE49-F238E27FC236}">
                <a16:creationId xmlns:a16="http://schemas.microsoft.com/office/drawing/2014/main" id="{20AAEB54-AEF9-4E51-8EFB-22B4006D26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6336" y="1406768"/>
            <a:ext cx="3893676" cy="29677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AC5B5CF-712A-4248-BF9C-0422D4C0DE26}"/>
              </a:ext>
            </a:extLst>
          </p:cNvPr>
          <p:cNvSpPr/>
          <p:nvPr/>
        </p:nvSpPr>
        <p:spPr>
          <a:xfrm>
            <a:off x="580291" y="4558661"/>
            <a:ext cx="10999177" cy="646331"/>
          </a:xfrm>
          <a:prstGeom prst="rect">
            <a:avLst/>
          </a:prstGeom>
        </p:spPr>
        <p:txBody>
          <a:bodyPr wrap="square">
            <a:spAutoFit/>
          </a:bodyPr>
          <a:lstStyle/>
          <a:p>
            <a:pPr fontAlgn="base">
              <a:buFont typeface="Arial" panose="020B0604020202020204" pitchFamily="34" charset="0"/>
              <a:buChar char="•"/>
            </a:pPr>
            <a:r>
              <a:rPr lang="en-US" dirty="0">
                <a:latin typeface="Roboto"/>
              </a:rPr>
              <a:t>If shape of object is rounded and depression at top having color </a:t>
            </a:r>
            <a:r>
              <a:rPr lang="en-US" dirty="0">
                <a:solidFill>
                  <a:srgbClr val="FF0000"/>
                </a:solidFill>
                <a:latin typeface="Roboto"/>
              </a:rPr>
              <a:t>Red</a:t>
            </a:r>
            <a:r>
              <a:rPr lang="en-US" dirty="0">
                <a:latin typeface="Roboto"/>
              </a:rPr>
              <a:t> then it will be labelled as –</a:t>
            </a:r>
            <a:r>
              <a:rPr lang="en-US" b="1" dirty="0">
                <a:latin typeface="Roboto"/>
              </a:rPr>
              <a:t>Apple</a:t>
            </a:r>
            <a:r>
              <a:rPr lang="en-US" dirty="0">
                <a:latin typeface="Roboto"/>
              </a:rPr>
              <a:t>.</a:t>
            </a:r>
          </a:p>
          <a:p>
            <a:pPr fontAlgn="base">
              <a:buFont typeface="Arial" panose="020B0604020202020204" pitchFamily="34" charset="0"/>
              <a:buChar char="•"/>
            </a:pPr>
            <a:r>
              <a:rPr lang="en-US" dirty="0">
                <a:latin typeface="Roboto"/>
              </a:rPr>
              <a:t>If shape of object is long curving cylinder having color </a:t>
            </a:r>
            <a:r>
              <a:rPr lang="en-US" dirty="0">
                <a:solidFill>
                  <a:srgbClr val="ADFF2F"/>
                </a:solidFill>
                <a:latin typeface="Roboto"/>
              </a:rPr>
              <a:t>Green-Yellow</a:t>
            </a:r>
            <a:r>
              <a:rPr lang="en-US" dirty="0">
                <a:latin typeface="Roboto"/>
              </a:rPr>
              <a:t> then it will be labelled as –</a:t>
            </a:r>
            <a:r>
              <a:rPr lang="en-US" b="1" dirty="0">
                <a:latin typeface="Roboto"/>
              </a:rPr>
              <a:t>Banana</a:t>
            </a:r>
            <a:r>
              <a:rPr lang="en-US" dirty="0">
                <a:latin typeface="Roboto"/>
              </a:rPr>
              <a:t>.</a:t>
            </a:r>
          </a:p>
        </p:txBody>
      </p:sp>
      <p:pic>
        <p:nvPicPr>
          <p:cNvPr id="4100" name="Picture 4" descr="https://media.geeksforgeeks.org/wp-content/uploads/banana.jpg">
            <a:extLst>
              <a:ext uri="{FF2B5EF4-FFF2-40B4-BE49-F238E27FC236}">
                <a16:creationId xmlns:a16="http://schemas.microsoft.com/office/drawing/2014/main" id="{F999CDF0-6516-4342-9FE4-EB67E9B83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830" y="1621580"/>
            <a:ext cx="4310429" cy="2538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60AD86-6F04-44B7-9D21-DF3AA98A2F92}"/>
              </a:ext>
            </a:extLst>
          </p:cNvPr>
          <p:cNvSpPr/>
          <p:nvPr/>
        </p:nvSpPr>
        <p:spPr>
          <a:xfrm>
            <a:off x="580291" y="4589351"/>
            <a:ext cx="10773509" cy="1200329"/>
          </a:xfrm>
          <a:prstGeom prst="rect">
            <a:avLst/>
          </a:prstGeom>
        </p:spPr>
        <p:txBody>
          <a:bodyPr wrap="square">
            <a:spAutoFit/>
          </a:bodyPr>
          <a:lstStyle/>
          <a:p>
            <a:r>
              <a:rPr lang="en-US" dirty="0">
                <a:latin typeface="Roboto"/>
              </a:rPr>
              <a:t>Since the machine has already learned the things from previous data and this time have to use it wisely. It will first classify the fruit with its shape and color and would confirm the fruit name as BANANA and put it in Banana category. Thus the machine learns the things from training data(basket containing fruits) and then apply the knowledge to test data(new fruit).</a:t>
            </a:r>
            <a:endParaRPr lang="en-US" dirty="0"/>
          </a:p>
        </p:txBody>
      </p:sp>
    </p:spTree>
    <p:extLst>
      <p:ext uri="{BB962C8B-B14F-4D97-AF65-F5344CB8AC3E}">
        <p14:creationId xmlns:p14="http://schemas.microsoft.com/office/powerpoint/2010/main" val="73864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1000"/>
                                        <p:tgtEl>
                                          <p:spTgt spid="4100"/>
                                        </p:tgtEl>
                                      </p:cBhvr>
                                    </p:animEffect>
                                    <p:anim calcmode="lin" valueType="num">
                                      <p:cBhvr>
                                        <p:cTn id="20" dur="1000" fill="hold"/>
                                        <p:tgtEl>
                                          <p:spTgt spid="4100"/>
                                        </p:tgtEl>
                                        <p:attrNameLst>
                                          <p:attrName>ppt_x</p:attrName>
                                        </p:attrNameLst>
                                      </p:cBhvr>
                                      <p:tavLst>
                                        <p:tav tm="0">
                                          <p:val>
                                            <p:strVal val="#ppt_x"/>
                                          </p:val>
                                        </p:tav>
                                        <p:tav tm="100000">
                                          <p:val>
                                            <p:strVal val="#ppt_x"/>
                                          </p:val>
                                        </p:tav>
                                      </p:tavLst>
                                    </p:anim>
                                    <p:anim calcmode="lin" valueType="num">
                                      <p:cBhvr>
                                        <p:cTn id="21"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F396-E299-48F1-89F4-DF2CAC803FA1}"/>
              </a:ext>
            </a:extLst>
          </p:cNvPr>
          <p:cNvSpPr>
            <a:spLocks noGrp="1"/>
          </p:cNvSpPr>
          <p:nvPr>
            <p:ph type="title"/>
          </p:nvPr>
        </p:nvSpPr>
        <p:spPr>
          <a:xfrm>
            <a:off x="2160797" y="299158"/>
            <a:ext cx="7729728" cy="1188720"/>
          </a:xfrm>
        </p:spPr>
        <p:txBody>
          <a:bodyPr/>
          <a:lstStyle/>
          <a:p>
            <a:r>
              <a:rPr lang="en-US" dirty="0"/>
              <a:t>Instances</a:t>
            </a:r>
          </a:p>
        </p:txBody>
      </p:sp>
      <p:pic>
        <p:nvPicPr>
          <p:cNvPr id="5122" name="Picture 2" descr="https://media.geeksforgeeks.org/wp-content/uploads/cat-and-dogs.jpg">
            <a:extLst>
              <a:ext uri="{FF2B5EF4-FFF2-40B4-BE49-F238E27FC236}">
                <a16:creationId xmlns:a16="http://schemas.microsoft.com/office/drawing/2014/main" id="{FE56C1F2-C8FA-4BC9-B10A-550805D7FC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2192" y="1690688"/>
            <a:ext cx="5160321" cy="22342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F7716B-CC41-4A97-A42A-F36AB1DF0F66}"/>
              </a:ext>
            </a:extLst>
          </p:cNvPr>
          <p:cNvSpPr/>
          <p:nvPr/>
        </p:nvSpPr>
        <p:spPr>
          <a:xfrm>
            <a:off x="674077" y="4127782"/>
            <a:ext cx="10149254" cy="369332"/>
          </a:xfrm>
          <a:prstGeom prst="rect">
            <a:avLst/>
          </a:prstGeom>
        </p:spPr>
        <p:txBody>
          <a:bodyPr wrap="square">
            <a:spAutoFit/>
          </a:bodyPr>
          <a:lstStyle/>
          <a:p>
            <a:r>
              <a:rPr lang="en-US" dirty="0">
                <a:latin typeface="Roboto"/>
              </a:rPr>
              <a:t>Suppose it is given an image having both dogs and cats which have not seen ever</a:t>
            </a:r>
            <a:endParaRPr lang="en-US" dirty="0"/>
          </a:p>
        </p:txBody>
      </p:sp>
      <p:sp>
        <p:nvSpPr>
          <p:cNvPr id="5" name="Rectangle 4">
            <a:extLst>
              <a:ext uri="{FF2B5EF4-FFF2-40B4-BE49-F238E27FC236}">
                <a16:creationId xmlns:a16="http://schemas.microsoft.com/office/drawing/2014/main" id="{9904F73E-ABB2-4973-9900-8310A8AFA9C3}"/>
              </a:ext>
            </a:extLst>
          </p:cNvPr>
          <p:cNvSpPr/>
          <p:nvPr/>
        </p:nvSpPr>
        <p:spPr>
          <a:xfrm>
            <a:off x="674076" y="4774113"/>
            <a:ext cx="10149253" cy="923330"/>
          </a:xfrm>
          <a:prstGeom prst="rect">
            <a:avLst/>
          </a:prstGeom>
        </p:spPr>
        <p:txBody>
          <a:bodyPr wrap="square">
            <a:spAutoFit/>
          </a:bodyPr>
          <a:lstStyle/>
          <a:p>
            <a:r>
              <a:rPr lang="en-US" dirty="0">
                <a:latin typeface="Roboto"/>
              </a:rPr>
              <a:t>Thus the machine has no idea about the features of dogs and cat so we can’t categorize it in dogs and cats. But it can categorize them according to their similarities, patterns, and differences i.e., we can easily categorize the above picture into two parts.</a:t>
            </a:r>
            <a:endParaRPr lang="en-US" dirty="0"/>
          </a:p>
        </p:txBody>
      </p:sp>
      <p:sp>
        <p:nvSpPr>
          <p:cNvPr id="6" name="Rectangle 5">
            <a:extLst>
              <a:ext uri="{FF2B5EF4-FFF2-40B4-BE49-F238E27FC236}">
                <a16:creationId xmlns:a16="http://schemas.microsoft.com/office/drawing/2014/main" id="{4E42C202-7B2D-440E-9F29-CB474FBC76AF}"/>
              </a:ext>
            </a:extLst>
          </p:cNvPr>
          <p:cNvSpPr/>
          <p:nvPr/>
        </p:nvSpPr>
        <p:spPr>
          <a:xfrm>
            <a:off x="934915" y="3429000"/>
            <a:ext cx="9985129" cy="646331"/>
          </a:xfrm>
          <a:prstGeom prst="rect">
            <a:avLst/>
          </a:prstGeom>
        </p:spPr>
        <p:txBody>
          <a:bodyPr wrap="square">
            <a:spAutoFit/>
          </a:bodyPr>
          <a:lstStyle/>
          <a:p>
            <a:r>
              <a:rPr lang="en-US" dirty="0">
                <a:latin typeface="Roboto"/>
              </a:rPr>
              <a:t>First may contain all pics having </a:t>
            </a:r>
            <a:r>
              <a:rPr lang="en-US" b="1" dirty="0">
                <a:latin typeface="Roboto"/>
              </a:rPr>
              <a:t>dogs</a:t>
            </a:r>
            <a:r>
              <a:rPr lang="en-US" dirty="0">
                <a:latin typeface="Roboto"/>
              </a:rPr>
              <a:t> in it and second part may contain all pics having </a:t>
            </a:r>
            <a:r>
              <a:rPr lang="en-US" b="1" dirty="0">
                <a:latin typeface="Roboto"/>
              </a:rPr>
              <a:t>cats</a:t>
            </a:r>
            <a:r>
              <a:rPr lang="en-US" dirty="0">
                <a:latin typeface="Roboto"/>
              </a:rPr>
              <a:t> in it. Here you didn’t learn anything before, means no training data or examples.</a:t>
            </a:r>
            <a:endParaRPr lang="en-US" dirty="0"/>
          </a:p>
        </p:txBody>
      </p:sp>
    </p:spTree>
    <p:extLst>
      <p:ext uri="{BB962C8B-B14F-4D97-AF65-F5344CB8AC3E}">
        <p14:creationId xmlns:p14="http://schemas.microsoft.com/office/powerpoint/2010/main" val="40554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122"/>
                                        </p:tgtEl>
                                      </p:cBhvr>
                                    </p:animEffect>
                                    <p:anim calcmode="lin" valueType="num">
                                      <p:cBhvr>
                                        <p:cTn id="7" dur="1000"/>
                                        <p:tgtEl>
                                          <p:spTgt spid="5122"/>
                                        </p:tgtEl>
                                        <p:attrNameLst>
                                          <p:attrName>ppt_x</p:attrName>
                                        </p:attrNameLst>
                                      </p:cBhvr>
                                      <p:tavLst>
                                        <p:tav tm="0">
                                          <p:val>
                                            <p:strVal val="ppt_x"/>
                                          </p:val>
                                        </p:tav>
                                        <p:tav tm="100000">
                                          <p:val>
                                            <p:strVal val="ppt_x"/>
                                          </p:val>
                                        </p:tav>
                                      </p:tavLst>
                                    </p:anim>
                                    <p:anim calcmode="lin" valueType="num">
                                      <p:cBhvr>
                                        <p:cTn id="8" dur="1000"/>
                                        <p:tgtEl>
                                          <p:spTgt spid="5122"/>
                                        </p:tgtEl>
                                        <p:attrNameLst>
                                          <p:attrName>ppt_y</p:attrName>
                                        </p:attrNameLst>
                                      </p:cBhvr>
                                      <p:tavLst>
                                        <p:tav tm="0">
                                          <p:val>
                                            <p:strVal val="ppt_y"/>
                                          </p:val>
                                        </p:tav>
                                        <p:tav tm="100000">
                                          <p:val>
                                            <p:strVal val="ppt_y+.1"/>
                                          </p:val>
                                        </p:tav>
                                      </p:tavLst>
                                    </p:anim>
                                    <p:set>
                                      <p:cBhvr>
                                        <p:cTn id="9" dur="1" fill="hold">
                                          <p:stCondLst>
                                            <p:cond delay="999"/>
                                          </p:stCondLst>
                                        </p:cTn>
                                        <p:tgtEl>
                                          <p:spTgt spid="5122"/>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67A1-DB19-4CD7-8861-CA53D8F184D2}"/>
              </a:ext>
            </a:extLst>
          </p:cNvPr>
          <p:cNvSpPr>
            <a:spLocks noGrp="1"/>
          </p:cNvSpPr>
          <p:nvPr>
            <p:ph type="title"/>
          </p:nvPr>
        </p:nvSpPr>
        <p:spPr/>
        <p:txBody>
          <a:bodyPr/>
          <a:lstStyle/>
          <a:p>
            <a:r>
              <a:rPr lang="en-US" dirty="0"/>
              <a:t>Data Mining Six Common Classes</a:t>
            </a:r>
          </a:p>
        </p:txBody>
      </p:sp>
      <p:sp>
        <p:nvSpPr>
          <p:cNvPr id="3" name="Content Placeholder 2">
            <a:extLst>
              <a:ext uri="{FF2B5EF4-FFF2-40B4-BE49-F238E27FC236}">
                <a16:creationId xmlns:a16="http://schemas.microsoft.com/office/drawing/2014/main" id="{C508CB35-87D6-4C31-A74A-E5DB05732FDC}"/>
              </a:ext>
            </a:extLst>
          </p:cNvPr>
          <p:cNvSpPr>
            <a:spLocks noGrp="1"/>
          </p:cNvSpPr>
          <p:nvPr>
            <p:ph idx="1"/>
          </p:nvPr>
        </p:nvSpPr>
        <p:spPr/>
        <p:txBody>
          <a:bodyPr>
            <a:normAutofit/>
          </a:bodyPr>
          <a:lstStyle/>
          <a:p>
            <a:endParaRPr lang="en-US" dirty="0"/>
          </a:p>
          <a:p>
            <a:pPr marL="514350" indent="-514350">
              <a:buFont typeface="+mj-lt"/>
              <a:buAutoNum type="arabicPeriod"/>
            </a:pPr>
            <a:r>
              <a:rPr lang="en-US" dirty="0">
                <a:solidFill>
                  <a:schemeClr val="accent5"/>
                </a:solidFill>
              </a:rPr>
              <a:t>Anomaly detection (outlier/change/deviation detection)</a:t>
            </a:r>
          </a:p>
          <a:p>
            <a:pPr marL="514350" indent="-514350">
              <a:buFont typeface="+mj-lt"/>
              <a:buAutoNum type="arabicPeriod"/>
            </a:pPr>
            <a:r>
              <a:rPr lang="en-US" dirty="0">
                <a:solidFill>
                  <a:schemeClr val="accent5"/>
                </a:solidFill>
              </a:rPr>
              <a:t>Classification</a:t>
            </a:r>
          </a:p>
          <a:p>
            <a:pPr marL="514350" indent="-514350">
              <a:buFont typeface="+mj-lt"/>
              <a:buAutoNum type="arabicPeriod"/>
            </a:pPr>
            <a:r>
              <a:rPr lang="en-US" dirty="0">
                <a:solidFill>
                  <a:schemeClr val="accent5"/>
                </a:solidFill>
              </a:rPr>
              <a:t>Regression</a:t>
            </a:r>
          </a:p>
          <a:p>
            <a:pPr marL="514350" indent="-514350">
              <a:buFont typeface="+mj-lt"/>
              <a:buAutoNum type="arabicPeriod"/>
            </a:pPr>
            <a:r>
              <a:rPr lang="en-US" dirty="0">
                <a:solidFill>
                  <a:srgbClr val="0070C0"/>
                </a:solidFill>
              </a:rPr>
              <a:t>Association rule learning (dependency modelling)</a:t>
            </a:r>
          </a:p>
          <a:p>
            <a:pPr marL="514350" indent="-514350">
              <a:buFont typeface="+mj-lt"/>
              <a:buAutoNum type="arabicPeriod"/>
            </a:pPr>
            <a:r>
              <a:rPr lang="en-US" dirty="0">
                <a:solidFill>
                  <a:srgbClr val="0070C0"/>
                </a:solidFill>
              </a:rPr>
              <a:t>Clustering</a:t>
            </a:r>
          </a:p>
          <a:p>
            <a:pPr marL="514350" indent="-514350">
              <a:buFont typeface="+mj-lt"/>
              <a:buAutoNum type="arabicPeriod"/>
            </a:pPr>
            <a:r>
              <a:rPr lang="en-US" dirty="0">
                <a:solidFill>
                  <a:schemeClr val="accent2">
                    <a:lumMod val="75000"/>
                  </a:schemeClr>
                </a:solidFill>
              </a:rPr>
              <a:t>Summarization</a:t>
            </a:r>
          </a:p>
          <a:p>
            <a:endParaRPr lang="en-US" dirty="0"/>
          </a:p>
          <a:p>
            <a:endParaRPr lang="en-US" dirty="0"/>
          </a:p>
        </p:txBody>
      </p:sp>
    </p:spTree>
    <p:extLst>
      <p:ext uri="{BB962C8B-B14F-4D97-AF65-F5344CB8AC3E}">
        <p14:creationId xmlns:p14="http://schemas.microsoft.com/office/powerpoint/2010/main" val="323011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0CBB-0B48-46DD-ADFF-C69C895C80CB}"/>
              </a:ext>
            </a:extLst>
          </p:cNvPr>
          <p:cNvSpPr>
            <a:spLocks noGrp="1"/>
          </p:cNvSpPr>
          <p:nvPr>
            <p:ph type="title"/>
          </p:nvPr>
        </p:nvSpPr>
        <p:spPr/>
        <p:txBody>
          <a:bodyPr/>
          <a:lstStyle/>
          <a:p>
            <a:r>
              <a:rPr lang="en-US" dirty="0"/>
              <a:t>Anomaly detection</a:t>
            </a:r>
            <a:br>
              <a:rPr lang="en-US" dirty="0"/>
            </a:br>
            <a:endParaRPr lang="en-US" dirty="0"/>
          </a:p>
        </p:txBody>
      </p:sp>
      <p:sp>
        <p:nvSpPr>
          <p:cNvPr id="3" name="Content Placeholder 2">
            <a:extLst>
              <a:ext uri="{FF2B5EF4-FFF2-40B4-BE49-F238E27FC236}">
                <a16:creationId xmlns:a16="http://schemas.microsoft.com/office/drawing/2014/main" id="{8B75E545-2A33-4514-B885-08BCF7B42A5F}"/>
              </a:ext>
            </a:extLst>
          </p:cNvPr>
          <p:cNvSpPr>
            <a:spLocks noGrp="1"/>
          </p:cNvSpPr>
          <p:nvPr>
            <p:ph idx="1"/>
          </p:nvPr>
        </p:nvSpPr>
        <p:spPr/>
        <p:txBody>
          <a:bodyPr>
            <a:normAutofit/>
          </a:bodyPr>
          <a:lstStyle/>
          <a:p>
            <a:r>
              <a:rPr lang="en-US" dirty="0"/>
              <a:t>In data mining, anomaly detection (also outlier detection) is the identification of rare items, events or observations which raise suspicions by differing significantly from the majority of the data.</a:t>
            </a:r>
          </a:p>
          <a:p>
            <a:endParaRPr lang="en-US" dirty="0"/>
          </a:p>
          <a:p>
            <a:r>
              <a:rPr lang="en-US" dirty="0"/>
              <a:t>Anomalies are also referred to as outliers, novelties, noise, deviations and exceptions.</a:t>
            </a:r>
          </a:p>
          <a:p>
            <a:endParaRPr lang="en-US" dirty="0"/>
          </a:p>
        </p:txBody>
      </p:sp>
    </p:spTree>
    <p:extLst>
      <p:ext uri="{BB962C8B-B14F-4D97-AF65-F5344CB8AC3E}">
        <p14:creationId xmlns:p14="http://schemas.microsoft.com/office/powerpoint/2010/main" val="3519718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4B4D-1095-4E95-9C69-86AFF6EB7B64}"/>
              </a:ext>
            </a:extLst>
          </p:cNvPr>
          <p:cNvSpPr>
            <a:spLocks noGrp="1"/>
          </p:cNvSpPr>
          <p:nvPr>
            <p:ph type="title"/>
          </p:nvPr>
        </p:nvSpPr>
        <p:spPr/>
        <p:txBody>
          <a:bodyPr/>
          <a:lstStyle/>
          <a:p>
            <a:r>
              <a:rPr lang="en-US" dirty="0"/>
              <a:t>Anomaly Detection Techniques</a:t>
            </a:r>
            <a:br>
              <a:rPr lang="en-US" dirty="0"/>
            </a:br>
            <a:endParaRPr lang="en-US" dirty="0"/>
          </a:p>
        </p:txBody>
      </p:sp>
      <p:sp>
        <p:nvSpPr>
          <p:cNvPr id="3" name="Content Placeholder 2">
            <a:extLst>
              <a:ext uri="{FF2B5EF4-FFF2-40B4-BE49-F238E27FC236}">
                <a16:creationId xmlns:a16="http://schemas.microsoft.com/office/drawing/2014/main" id="{934C1C70-BC5C-4D0A-8A3C-B556D35AF1A4}"/>
              </a:ext>
            </a:extLst>
          </p:cNvPr>
          <p:cNvSpPr>
            <a:spLocks noGrp="1"/>
          </p:cNvSpPr>
          <p:nvPr>
            <p:ph idx="1"/>
          </p:nvPr>
        </p:nvSpPr>
        <p:spPr/>
        <p:txBody>
          <a:bodyPr>
            <a:normAutofit/>
          </a:bodyPr>
          <a:lstStyle/>
          <a:p>
            <a:r>
              <a:rPr lang="en-US" dirty="0"/>
              <a:t>Simple Statistical Methods</a:t>
            </a:r>
          </a:p>
          <a:p>
            <a:r>
              <a:rPr lang="en-US" dirty="0"/>
              <a:t>Density-Based Anomaly Detection</a:t>
            </a:r>
          </a:p>
          <a:p>
            <a:r>
              <a:rPr lang="en-US" dirty="0"/>
              <a:t>Clustering-Based Anomaly Detection</a:t>
            </a:r>
          </a:p>
          <a:p>
            <a:r>
              <a:rPr lang="en-US" dirty="0"/>
              <a:t>Support Vector Machine-Based Anomaly Detection</a:t>
            </a:r>
          </a:p>
          <a:p>
            <a:endParaRPr lang="en-US" dirty="0"/>
          </a:p>
        </p:txBody>
      </p:sp>
      <p:pic>
        <p:nvPicPr>
          <p:cNvPr id="6146" name="Picture 2" descr="Related image">
            <a:extLst>
              <a:ext uri="{FF2B5EF4-FFF2-40B4-BE49-F238E27FC236}">
                <a16:creationId xmlns:a16="http://schemas.microsoft.com/office/drawing/2014/main" id="{E82FC31F-FB57-4483-8AB0-56F11D57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5254" y="4698138"/>
            <a:ext cx="3352800" cy="208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4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1632-5708-4DDC-93F3-A3AD194348FC}"/>
              </a:ext>
            </a:extLst>
          </p:cNvPr>
          <p:cNvSpPr>
            <a:spLocks noGrp="1"/>
          </p:cNvSpPr>
          <p:nvPr>
            <p:ph type="title"/>
          </p:nvPr>
        </p:nvSpPr>
        <p:spPr>
          <a:xfrm>
            <a:off x="2231136" y="261308"/>
            <a:ext cx="7729728" cy="1188720"/>
          </a:xfrm>
        </p:spPr>
        <p:txBody>
          <a:bodyPr/>
          <a:lstStyle/>
          <a:p>
            <a:r>
              <a:rPr lang="en-US" dirty="0"/>
              <a:t>Statistical And Density-Based</a:t>
            </a:r>
          </a:p>
        </p:txBody>
      </p:sp>
      <p:sp>
        <p:nvSpPr>
          <p:cNvPr id="3" name="Content Placeholder 2">
            <a:extLst>
              <a:ext uri="{FF2B5EF4-FFF2-40B4-BE49-F238E27FC236}">
                <a16:creationId xmlns:a16="http://schemas.microsoft.com/office/drawing/2014/main" id="{D04F1691-F51E-4A6C-A73D-6831472861C3}"/>
              </a:ext>
            </a:extLst>
          </p:cNvPr>
          <p:cNvSpPr>
            <a:spLocks noGrp="1"/>
          </p:cNvSpPr>
          <p:nvPr>
            <p:ph idx="1"/>
          </p:nvPr>
        </p:nvSpPr>
        <p:spPr>
          <a:xfrm>
            <a:off x="439615" y="1521069"/>
            <a:ext cx="11456377" cy="5161085"/>
          </a:xfrm>
        </p:spPr>
        <p:txBody>
          <a:bodyPr>
            <a:normAutofit fontScale="92500" lnSpcReduction="20000"/>
          </a:bodyPr>
          <a:lstStyle/>
          <a:p>
            <a:pPr marL="0" indent="0">
              <a:buNone/>
            </a:pPr>
            <a:endParaRPr lang="en-US" b="1" dirty="0"/>
          </a:p>
          <a:p>
            <a:pPr marL="0" indent="0">
              <a:buNone/>
            </a:pPr>
            <a:r>
              <a:rPr lang="en-US" b="1" dirty="0"/>
              <a:t>Simple Statistical Methods</a:t>
            </a:r>
            <a:endParaRPr lang="en-US" dirty="0"/>
          </a:p>
          <a:p>
            <a:endParaRPr lang="en-US" sz="2200" dirty="0"/>
          </a:p>
          <a:p>
            <a:r>
              <a:rPr lang="en-US" sz="2200" dirty="0"/>
              <a:t>The simplest approach to identifying irregularities in data is to flag the data points that deviate from common statistical properties of a distribution, including mean, median, mode, and quantiles.</a:t>
            </a:r>
          </a:p>
          <a:p>
            <a:endParaRPr lang="en-US" dirty="0"/>
          </a:p>
          <a:p>
            <a:pPr marL="0" lvl="0" indent="0">
              <a:lnSpc>
                <a:spcPct val="100000"/>
              </a:lnSpc>
              <a:spcBef>
                <a:spcPts val="0"/>
              </a:spcBef>
              <a:buNone/>
              <a:defRPr/>
            </a:pPr>
            <a:endParaRPr lang="en-US" dirty="0"/>
          </a:p>
          <a:p>
            <a:pPr marL="0" indent="0">
              <a:buNone/>
            </a:pPr>
            <a:r>
              <a:rPr lang="en-US" b="1" dirty="0"/>
              <a:t>Density-Based Anomaly Detection</a:t>
            </a:r>
          </a:p>
          <a:p>
            <a:r>
              <a:rPr lang="en-US" dirty="0"/>
              <a:t>Density-based anomaly detection is based on the k-nearest neighbors algorithm. (KNN)</a:t>
            </a:r>
          </a:p>
          <a:p>
            <a:r>
              <a:rPr lang="en-US" i="1" dirty="0"/>
              <a:t>Assumption:</a:t>
            </a:r>
            <a:r>
              <a:rPr lang="en-US" dirty="0"/>
              <a:t> Normal data points occur around a dense neighborhood and abnormalities are far away. </a:t>
            </a:r>
          </a:p>
          <a:p>
            <a:r>
              <a:rPr lang="en-US" dirty="0"/>
              <a:t>The nearest set of data points is evaluated using a score, which could be Euclidean distance or a similar measure dependent on the type of the data (categorical or numerical).</a:t>
            </a:r>
          </a:p>
          <a:p>
            <a:endParaRPr lang="en-US" dirty="0"/>
          </a:p>
          <a:p>
            <a:pPr marL="514350" indent="-514350">
              <a:buFont typeface="+mj-lt"/>
              <a:buAutoNum type="arabicPeriod"/>
            </a:pPr>
            <a:r>
              <a:rPr lang="en-US" dirty="0"/>
              <a:t>K-nearest neighbor: k-NN is a simple, non-parametric lazy learning technique used to classify data based on similarities in distance metrics such as Euclidean, Manhattan, Minkowski, or Hamming distance.</a:t>
            </a:r>
          </a:p>
          <a:p>
            <a:pPr marL="514350" indent="-514350">
              <a:buFont typeface="+mj-lt"/>
              <a:buAutoNum type="arabicPeriod"/>
            </a:pPr>
            <a:r>
              <a:rPr lang="en-US" dirty="0"/>
              <a:t>Relative density of data: This is better known as local outlier factor (LOF). This concept is based on a distance metric called reachability distance.</a:t>
            </a:r>
            <a:endParaRPr lang="en-US" b="1" dirty="0"/>
          </a:p>
          <a:p>
            <a:endParaRPr lang="en-US" dirty="0"/>
          </a:p>
        </p:txBody>
      </p:sp>
    </p:spTree>
    <p:extLst>
      <p:ext uri="{BB962C8B-B14F-4D97-AF65-F5344CB8AC3E}">
        <p14:creationId xmlns:p14="http://schemas.microsoft.com/office/powerpoint/2010/main" val="44829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xEl>
                                              <p:pRg st="1" end="1"/>
                                            </p:txEl>
                                          </p:spTgt>
                                        </p:tgtEl>
                                      </p:cBhvr>
                                    </p:animEffect>
                                    <p:anim calcmode="lin" valueType="num">
                                      <p:cBhvr>
                                        <p:cTn id="7" dur="1000"/>
                                        <p:tgtEl>
                                          <p:spTgt spid="3">
                                            <p:txEl>
                                              <p:pRg st="1" end="1"/>
                                            </p:txEl>
                                          </p:spTgt>
                                        </p:tgtEl>
                                        <p:attrNameLst>
                                          <p:attrName>ppt_x</p:attrName>
                                        </p:attrNameLst>
                                      </p:cBhvr>
                                      <p:tavLst>
                                        <p:tav tm="0">
                                          <p:val>
                                            <p:strVal val="ppt_x"/>
                                          </p:val>
                                        </p:tav>
                                        <p:tav tm="100000">
                                          <p:val>
                                            <p:strVal val="ppt_x"/>
                                          </p:val>
                                        </p:tav>
                                      </p:tavLst>
                                    </p:anim>
                                    <p:anim calcmode="lin" valueType="num">
                                      <p:cBhvr>
                                        <p:cTn id="8" dur="1000"/>
                                        <p:tgtEl>
                                          <p:spTgt spid="3">
                                            <p:txEl>
                                              <p:pRg st="1" end="1"/>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1" end="1"/>
                                            </p:txEl>
                                          </p:spTgt>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xEl>
                                              <p:pRg st="3" end="3"/>
                                            </p:txEl>
                                          </p:spTgt>
                                        </p:tgtEl>
                                      </p:cBhvr>
                                    </p:animEffect>
                                    <p:anim calcmode="lin" valueType="num">
                                      <p:cBhvr>
                                        <p:cTn id="12" dur="1000"/>
                                        <p:tgtEl>
                                          <p:spTgt spid="3">
                                            <p:txEl>
                                              <p:pRg st="3" end="3"/>
                                            </p:txEl>
                                          </p:spTgt>
                                        </p:tgtEl>
                                        <p:attrNameLst>
                                          <p:attrName>ppt_x</p:attrName>
                                        </p:attrNameLst>
                                      </p:cBhvr>
                                      <p:tavLst>
                                        <p:tav tm="0">
                                          <p:val>
                                            <p:strVal val="ppt_x"/>
                                          </p:val>
                                        </p:tav>
                                        <p:tav tm="100000">
                                          <p:val>
                                            <p:strVal val="ppt_x"/>
                                          </p:val>
                                        </p:tav>
                                      </p:tavLst>
                                    </p:anim>
                                    <p:anim calcmode="lin" valueType="num">
                                      <p:cBhvr>
                                        <p:cTn id="13" dur="1000"/>
                                        <p:tgtEl>
                                          <p:spTgt spid="3">
                                            <p:txEl>
                                              <p:pRg st="3" end="3"/>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3">
                                            <p:txEl>
                                              <p:pRg st="3" end="3"/>
                                            </p:txEl>
                                          </p:spTgt>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anim calcmode="lin" valueType="num">
                                      <p:cBhvr>
                                        <p:cTn id="3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1000"/>
                                        <p:tgtEl>
                                          <p:spTgt spid="3">
                                            <p:txEl>
                                              <p:pRg st="11" end="11"/>
                                            </p:txEl>
                                          </p:spTgt>
                                        </p:tgtEl>
                                      </p:cBhvr>
                                    </p:animEffect>
                                    <p:anim calcmode="lin" valueType="num">
                                      <p:cBhvr>
                                        <p:cTn id="3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1000"/>
                                        <p:tgtEl>
                                          <p:spTgt spid="3">
                                            <p:txEl>
                                              <p:pRg st="12" end="12"/>
                                            </p:txEl>
                                          </p:spTgt>
                                        </p:tgtEl>
                                      </p:cBhvr>
                                    </p:animEffect>
                                    <p:anim calcmode="lin" valueType="num">
                                      <p:cBhvr>
                                        <p:cTn id="43"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E088-B6FD-4E91-A899-8305C1D1D58E}"/>
              </a:ext>
            </a:extLst>
          </p:cNvPr>
          <p:cNvSpPr>
            <a:spLocks noGrp="1"/>
          </p:cNvSpPr>
          <p:nvPr>
            <p:ph type="title"/>
          </p:nvPr>
        </p:nvSpPr>
        <p:spPr/>
        <p:txBody>
          <a:bodyPr>
            <a:normAutofit fontScale="90000"/>
          </a:bodyPr>
          <a:lstStyle/>
          <a:p>
            <a:r>
              <a:rPr lang="en-US" b="1" dirty="0"/>
              <a:t>Clustering-Based Anomaly Detection</a:t>
            </a:r>
            <a:br>
              <a:rPr lang="en-US" b="1" dirty="0"/>
            </a:br>
            <a:endParaRPr lang="en-US" dirty="0"/>
          </a:p>
        </p:txBody>
      </p:sp>
      <p:sp>
        <p:nvSpPr>
          <p:cNvPr id="3" name="Content Placeholder 2">
            <a:extLst>
              <a:ext uri="{FF2B5EF4-FFF2-40B4-BE49-F238E27FC236}">
                <a16:creationId xmlns:a16="http://schemas.microsoft.com/office/drawing/2014/main" id="{7FAE9CF9-C57C-411C-88AE-BBD3EEC4F3DE}"/>
              </a:ext>
            </a:extLst>
          </p:cNvPr>
          <p:cNvSpPr>
            <a:spLocks noGrp="1"/>
          </p:cNvSpPr>
          <p:nvPr>
            <p:ph idx="1"/>
          </p:nvPr>
        </p:nvSpPr>
        <p:spPr/>
        <p:txBody>
          <a:bodyPr/>
          <a:lstStyle/>
          <a:p>
            <a:r>
              <a:rPr lang="en-US" dirty="0"/>
              <a:t>Clustering is one of the most popular concepts in the domain of unsupervised learning.</a:t>
            </a:r>
          </a:p>
          <a:p>
            <a:r>
              <a:rPr lang="en-US" i="1" dirty="0"/>
              <a:t>Assumption:</a:t>
            </a:r>
            <a:r>
              <a:rPr lang="en-US" dirty="0"/>
              <a:t> Data points that are similar tend to belong to similar groups or clusters, as determined by their distance from local centroids.</a:t>
            </a:r>
          </a:p>
          <a:p>
            <a:endParaRPr lang="en-US" dirty="0"/>
          </a:p>
          <a:p>
            <a:pPr marL="514350" indent="-514350">
              <a:buFont typeface="+mj-lt"/>
              <a:buAutoNum type="arabicPeriod"/>
            </a:pPr>
            <a:r>
              <a:rPr lang="en-US" dirty="0"/>
              <a:t>K-means is a widely used clustering algorithm. It creates 'k' similar clusters of data points. Data instances that fall outside of these groups could potentially be marked as anomalies.</a:t>
            </a:r>
          </a:p>
          <a:p>
            <a:endParaRPr lang="en-US" dirty="0"/>
          </a:p>
        </p:txBody>
      </p:sp>
    </p:spTree>
    <p:extLst>
      <p:ext uri="{BB962C8B-B14F-4D97-AF65-F5344CB8AC3E}">
        <p14:creationId xmlns:p14="http://schemas.microsoft.com/office/powerpoint/2010/main" val="4144954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FE97-7C82-481C-BE40-165A1603C562}"/>
              </a:ext>
            </a:extLst>
          </p:cNvPr>
          <p:cNvSpPr>
            <a:spLocks noGrp="1"/>
          </p:cNvSpPr>
          <p:nvPr>
            <p:ph type="title"/>
          </p:nvPr>
        </p:nvSpPr>
        <p:spPr/>
        <p:txBody>
          <a:bodyPr>
            <a:normAutofit fontScale="90000"/>
          </a:bodyPr>
          <a:lstStyle/>
          <a:p>
            <a:r>
              <a:rPr lang="en-US" b="1" dirty="0"/>
              <a:t>Support Vector Machine-Based Anomaly Detection </a:t>
            </a:r>
            <a:br>
              <a:rPr lang="en-US" dirty="0"/>
            </a:br>
            <a:endParaRPr lang="en-US" dirty="0"/>
          </a:p>
        </p:txBody>
      </p:sp>
      <p:sp>
        <p:nvSpPr>
          <p:cNvPr id="3" name="Content Placeholder 2">
            <a:extLst>
              <a:ext uri="{FF2B5EF4-FFF2-40B4-BE49-F238E27FC236}">
                <a16:creationId xmlns:a16="http://schemas.microsoft.com/office/drawing/2014/main" id="{6D481ADC-CF6B-427D-8930-CDA8B38E1C2D}"/>
              </a:ext>
            </a:extLst>
          </p:cNvPr>
          <p:cNvSpPr>
            <a:spLocks noGrp="1"/>
          </p:cNvSpPr>
          <p:nvPr>
            <p:ph idx="1"/>
          </p:nvPr>
        </p:nvSpPr>
        <p:spPr/>
        <p:txBody>
          <a:bodyPr>
            <a:normAutofit/>
          </a:bodyPr>
          <a:lstStyle/>
          <a:p>
            <a:r>
              <a:rPr lang="en-US" dirty="0"/>
              <a:t>An SVM is typically associated with supervised learning.</a:t>
            </a:r>
          </a:p>
          <a:p>
            <a:endParaRPr lang="en-US" dirty="0"/>
          </a:p>
          <a:p>
            <a:r>
              <a:rPr lang="en-US" dirty="0"/>
              <a:t>The algorithm learns a soft boundary in order to cluster the normal data instances using the training set, and then, using the testing instance, it tunes itself to identify the abnormalities that fall outside the learned region.</a:t>
            </a:r>
          </a:p>
        </p:txBody>
      </p:sp>
    </p:spTree>
    <p:extLst>
      <p:ext uri="{BB962C8B-B14F-4D97-AF65-F5344CB8AC3E}">
        <p14:creationId xmlns:p14="http://schemas.microsoft.com/office/powerpoint/2010/main" val="339369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BFB7-366B-47A4-B5F4-76F1849EA645}"/>
              </a:ext>
            </a:extLst>
          </p:cNvPr>
          <p:cNvSpPr>
            <a:spLocks noGrp="1"/>
          </p:cNvSpPr>
          <p:nvPr>
            <p:ph type="title"/>
          </p:nvPr>
        </p:nvSpPr>
        <p:spPr>
          <a:xfrm>
            <a:off x="2032000" y="406733"/>
            <a:ext cx="7729728" cy="1188720"/>
          </a:xfrm>
        </p:spPr>
        <p:txBody>
          <a:bodyPr/>
          <a:lstStyle/>
          <a:p>
            <a:r>
              <a:rPr lang="en-US" dirty="0"/>
              <a:t>Introduction</a:t>
            </a:r>
          </a:p>
        </p:txBody>
      </p:sp>
      <p:sp>
        <p:nvSpPr>
          <p:cNvPr id="3" name="Content Placeholder 2">
            <a:extLst>
              <a:ext uri="{FF2B5EF4-FFF2-40B4-BE49-F238E27FC236}">
                <a16:creationId xmlns:a16="http://schemas.microsoft.com/office/drawing/2014/main" id="{94E0EAB5-452B-49B4-B560-8539C97EE37B}"/>
              </a:ext>
            </a:extLst>
          </p:cNvPr>
          <p:cNvSpPr>
            <a:spLocks noGrp="1"/>
          </p:cNvSpPr>
          <p:nvPr>
            <p:ph idx="1"/>
          </p:nvPr>
        </p:nvSpPr>
        <p:spPr/>
        <p:txBody>
          <a:bodyPr/>
          <a:lstStyle/>
          <a:p>
            <a:pPr marL="0" indent="0">
              <a:buNone/>
            </a:pPr>
            <a:endParaRPr lang="en-US" sz="2400" dirty="0">
              <a:solidFill>
                <a:srgbClr val="000000"/>
              </a:solidFill>
            </a:endParaRPr>
          </a:p>
          <a:p>
            <a:pPr marL="0" indent="0">
              <a:buNone/>
            </a:pPr>
            <a:endParaRPr lang="en-US" sz="2000" dirty="0">
              <a:solidFill>
                <a:srgbClr val="000000"/>
              </a:solidFill>
            </a:endParaRPr>
          </a:p>
          <a:p>
            <a:pPr marL="0" indent="0">
              <a:buNone/>
            </a:pPr>
            <a:endParaRPr lang="en-US" dirty="0"/>
          </a:p>
        </p:txBody>
      </p:sp>
      <p:sp>
        <p:nvSpPr>
          <p:cNvPr id="7" name="Rectangle 6">
            <a:extLst>
              <a:ext uri="{FF2B5EF4-FFF2-40B4-BE49-F238E27FC236}">
                <a16:creationId xmlns:a16="http://schemas.microsoft.com/office/drawing/2014/main" id="{FA335AC5-0D3A-4BC2-BE18-3723ABAB9895}"/>
              </a:ext>
            </a:extLst>
          </p:cNvPr>
          <p:cNvSpPr/>
          <p:nvPr/>
        </p:nvSpPr>
        <p:spPr>
          <a:xfrm>
            <a:off x="729083" y="2314878"/>
            <a:ext cx="1073383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dirty="0">
                <a:solidFill>
                  <a:srgbClr val="000000"/>
                </a:solidFill>
              </a:rPr>
              <a:t>Data mining enables the human being to process massive amounts of data and extract all the arrangements that exists in depth, such as gold, as a valuable knowledge. This is the reason for the translation as data mining.</a:t>
            </a:r>
          </a:p>
        </p:txBody>
      </p:sp>
      <p:graphicFrame>
        <p:nvGraphicFramePr>
          <p:cNvPr id="4" name="Diagram 3">
            <a:extLst>
              <a:ext uri="{FF2B5EF4-FFF2-40B4-BE49-F238E27FC236}">
                <a16:creationId xmlns:a16="http://schemas.microsoft.com/office/drawing/2014/main" id="{FD19E0D3-5AB6-4657-804E-276C4F6E20F4}"/>
              </a:ext>
            </a:extLst>
          </p:cNvPr>
          <p:cNvGraphicFramePr/>
          <p:nvPr>
            <p:extLst>
              <p:ext uri="{D42A27DB-BD31-4B8C-83A1-F6EECF244321}">
                <p14:modId xmlns:p14="http://schemas.microsoft.com/office/powerpoint/2010/main" val="2198785606"/>
              </p:ext>
            </p:extLst>
          </p:nvPr>
        </p:nvGraphicFramePr>
        <p:xfrm>
          <a:off x="3220094" y="3111175"/>
          <a:ext cx="5353539" cy="3746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70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AFD7-C198-4F93-AF0B-0991117AA382}"/>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7FF7108D-60CD-44A4-AD0C-B48A73B05F6C}"/>
              </a:ext>
            </a:extLst>
          </p:cNvPr>
          <p:cNvSpPr>
            <a:spLocks noGrp="1"/>
          </p:cNvSpPr>
          <p:nvPr>
            <p:ph idx="1"/>
          </p:nvPr>
        </p:nvSpPr>
        <p:spPr>
          <a:xfrm>
            <a:off x="838200" y="1494692"/>
            <a:ext cx="10515600" cy="4682271"/>
          </a:xfrm>
        </p:spPr>
        <p:txBody>
          <a:bodyPr>
            <a:normAutofit/>
          </a:bodyPr>
          <a:lstStyle/>
          <a:p>
            <a:endParaRPr lang="en-US" dirty="0"/>
          </a:p>
          <a:p>
            <a:endParaRPr lang="en-US" dirty="0"/>
          </a:p>
          <a:p>
            <a:endParaRPr lang="en-US" dirty="0"/>
          </a:p>
          <a:p>
            <a:r>
              <a:rPr lang="en-US" dirty="0"/>
              <a:t>Classification algorithms are used when the desired output is a discrete label.</a:t>
            </a:r>
          </a:p>
          <a:p>
            <a:r>
              <a:rPr lang="en-US" dirty="0"/>
              <a:t>Many use cases, such as determining whether an email is spam or not, have only two possible outcomes. This is called binary classification.</a:t>
            </a:r>
          </a:p>
          <a:p>
            <a:r>
              <a:rPr lang="en-US" dirty="0"/>
              <a:t>Multi class classification, model predicts more than one class.</a:t>
            </a:r>
          </a:p>
          <a:p>
            <a:endParaRPr lang="en-US" dirty="0"/>
          </a:p>
          <a:p>
            <a:pPr marL="0" indent="0">
              <a:buNone/>
            </a:pPr>
            <a:r>
              <a:rPr lang="en-US" b="1" dirty="0"/>
              <a:t>Example:</a:t>
            </a:r>
            <a:r>
              <a:rPr lang="en-US" dirty="0"/>
              <a:t> </a:t>
            </a:r>
          </a:p>
          <a:p>
            <a:r>
              <a:rPr lang="en-US" dirty="0"/>
              <a:t>Gmail classifies mails in more than one classes like social, promotions, updates, forum.</a:t>
            </a:r>
          </a:p>
          <a:p>
            <a:r>
              <a:rPr lang="en-US" dirty="0"/>
              <a:t>Predicting the gender of a person by his/her handwriting style</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68294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0C2D-585F-4644-9A23-C11C405D03DD}"/>
              </a:ext>
            </a:extLst>
          </p:cNvPr>
          <p:cNvSpPr>
            <a:spLocks noGrp="1"/>
          </p:cNvSpPr>
          <p:nvPr>
            <p:ph type="title"/>
          </p:nvPr>
        </p:nvSpPr>
        <p:spPr/>
        <p:txBody>
          <a:bodyPr/>
          <a:lstStyle/>
          <a:p>
            <a:r>
              <a:rPr lang="en-US" dirty="0"/>
              <a:t>Classification models</a:t>
            </a:r>
          </a:p>
        </p:txBody>
      </p:sp>
      <p:sp>
        <p:nvSpPr>
          <p:cNvPr id="3" name="Content Placeholder 2">
            <a:extLst>
              <a:ext uri="{FF2B5EF4-FFF2-40B4-BE49-F238E27FC236}">
                <a16:creationId xmlns:a16="http://schemas.microsoft.com/office/drawing/2014/main" id="{2B18EAC5-D36F-4312-9885-E04D622AA349}"/>
              </a:ext>
            </a:extLst>
          </p:cNvPr>
          <p:cNvSpPr>
            <a:spLocks noGrp="1"/>
          </p:cNvSpPr>
          <p:nvPr>
            <p:ph idx="1"/>
          </p:nvPr>
        </p:nvSpPr>
        <p:spPr/>
        <p:txBody>
          <a:bodyPr/>
          <a:lstStyle/>
          <a:p>
            <a:pPr marL="0" indent="0">
              <a:buNone/>
            </a:pPr>
            <a:endParaRPr lang="en-US" dirty="0"/>
          </a:p>
          <a:p>
            <a:r>
              <a:rPr lang="en-US" dirty="0"/>
              <a:t>Logistic regression</a:t>
            </a:r>
          </a:p>
          <a:p>
            <a:r>
              <a:rPr lang="en-US" dirty="0"/>
              <a:t>Decision tree</a:t>
            </a:r>
          </a:p>
          <a:p>
            <a:r>
              <a:rPr lang="en-US" dirty="0"/>
              <a:t>Random forest</a:t>
            </a:r>
          </a:p>
          <a:p>
            <a:r>
              <a:rPr lang="en-US" dirty="0"/>
              <a:t>KNN</a:t>
            </a:r>
          </a:p>
        </p:txBody>
      </p:sp>
    </p:spTree>
    <p:extLst>
      <p:ext uri="{BB962C8B-B14F-4D97-AF65-F5344CB8AC3E}">
        <p14:creationId xmlns:p14="http://schemas.microsoft.com/office/powerpoint/2010/main" val="3949895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9FB9-BBDE-4132-882A-0A8F190E4AF0}"/>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463C24F9-6CED-4DF9-89AB-1D5F5E552011}"/>
              </a:ext>
            </a:extLst>
          </p:cNvPr>
          <p:cNvSpPr>
            <a:spLocks noGrp="1"/>
          </p:cNvSpPr>
          <p:nvPr>
            <p:ph idx="1"/>
          </p:nvPr>
        </p:nvSpPr>
        <p:spPr/>
        <p:txBody>
          <a:bodyPr>
            <a:normAutofit/>
          </a:bodyPr>
          <a:lstStyle/>
          <a:p>
            <a:r>
              <a:rPr lang="en-US" dirty="0"/>
              <a:t>Logistic regression becomes a classification technique only when a decision threshold is brought into the picture. The setting of the threshold value is a very important aspect of Logistic regression and is dependent on the classification problem itself.</a:t>
            </a:r>
          </a:p>
          <a:p>
            <a:r>
              <a:rPr lang="en-US" dirty="0"/>
              <a:t>The decision for the value of the threshold value is majorly affected by the values of precision and recall:</a:t>
            </a:r>
          </a:p>
          <a:p>
            <a:endParaRPr lang="en-US" dirty="0"/>
          </a:p>
          <a:p>
            <a:r>
              <a:rPr lang="en-US" b="1" dirty="0"/>
              <a:t>Low Precision/High Recall</a:t>
            </a:r>
          </a:p>
          <a:p>
            <a:r>
              <a:rPr lang="en-US" b="1" dirty="0"/>
              <a:t>High Precision/Low Recall</a:t>
            </a:r>
            <a:endParaRPr lang="en-US" dirty="0"/>
          </a:p>
        </p:txBody>
      </p:sp>
      <p:pic>
        <p:nvPicPr>
          <p:cNvPr id="7172" name="Picture 4" descr="sigmoid">
            <a:extLst>
              <a:ext uri="{FF2B5EF4-FFF2-40B4-BE49-F238E27FC236}">
                <a16:creationId xmlns:a16="http://schemas.microsoft.com/office/drawing/2014/main" id="{D6428BEA-3244-4B19-AEA2-9A9E39795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663" y="4441916"/>
            <a:ext cx="2743201" cy="209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99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867A-7876-48D0-B66D-5DE18DABA0FE}"/>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32282391-F41C-4B40-B3BF-2CC5BDD09B38}"/>
              </a:ext>
            </a:extLst>
          </p:cNvPr>
          <p:cNvSpPr>
            <a:spLocks noGrp="1"/>
          </p:cNvSpPr>
          <p:nvPr>
            <p:ph idx="1"/>
          </p:nvPr>
        </p:nvSpPr>
        <p:spPr/>
        <p:txBody>
          <a:bodyPr>
            <a:normAutofit/>
          </a:bodyPr>
          <a:lstStyle/>
          <a:p>
            <a:r>
              <a:rPr lang="en-US" dirty="0"/>
              <a:t>Decision tree uses the tree representation to solve the problem in which each leaf node corresponds to a class label and attributes are represented on the internal node of the tree.</a:t>
            </a:r>
          </a:p>
          <a:p>
            <a:endParaRPr lang="en-US" dirty="0"/>
          </a:p>
          <a:p>
            <a:r>
              <a:rPr lang="en-US" b="1" dirty="0"/>
              <a:t>Assumptions of decision tree</a:t>
            </a:r>
            <a:endParaRPr lang="en-US" dirty="0"/>
          </a:p>
          <a:p>
            <a:pPr fontAlgn="base"/>
            <a:r>
              <a:rPr lang="en-US" dirty="0"/>
              <a:t>At the beginning, we consider the whole training set as the root.</a:t>
            </a:r>
          </a:p>
          <a:p>
            <a:pPr fontAlgn="base"/>
            <a:r>
              <a:rPr lang="en-US" dirty="0"/>
              <a:t>Feature values are preferred to be categorical. If the values are continuous then they are discretized prior to building the model.</a:t>
            </a:r>
          </a:p>
          <a:p>
            <a:endParaRPr lang="en-US" dirty="0"/>
          </a:p>
          <a:p>
            <a:endParaRPr lang="en-US" dirty="0"/>
          </a:p>
        </p:txBody>
      </p:sp>
      <p:pic>
        <p:nvPicPr>
          <p:cNvPr id="7" name="Picture 2" descr="Image result for funny decision tree">
            <a:extLst>
              <a:ext uri="{FF2B5EF4-FFF2-40B4-BE49-F238E27FC236}">
                <a16:creationId xmlns:a16="http://schemas.microsoft.com/office/drawing/2014/main" id="{88C314A3-8B42-4768-90A6-27A555F5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586" y="1235950"/>
            <a:ext cx="6989884" cy="465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87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xEl>
                                              <p:pRg st="2" end="2"/>
                                            </p:txEl>
                                          </p:spTgt>
                                        </p:tgtEl>
                                      </p:cBhvr>
                                    </p:animEffect>
                                    <p:anim calcmode="lin" valueType="num">
                                      <p:cBhvr>
                                        <p:cTn id="12"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p:tgtEl>
                                          <p:spTgt spid="3">
                                            <p:txEl>
                                              <p:pRg st="2" end="2"/>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3">
                                            <p:txEl>
                                              <p:pRg st="2" end="2"/>
                                            </p:txEl>
                                          </p:spTgt>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3">
                                            <p:txEl>
                                              <p:pRg st="3" end="3"/>
                                            </p:txEl>
                                          </p:spTgt>
                                        </p:tgtEl>
                                      </p:cBhvr>
                                    </p:animEffect>
                                    <p:anim calcmode="lin" valueType="num">
                                      <p:cBhvr>
                                        <p:cTn id="17" dur="1000"/>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p:tgtEl>
                                          <p:spTgt spid="3">
                                            <p:txEl>
                                              <p:pRg st="3" end="3"/>
                                            </p:txEl>
                                          </p:spTgt>
                                        </p:tgtEl>
                                        <p:attrNameLst>
                                          <p:attrName>ppt_y</p:attrName>
                                        </p:attrNameLst>
                                      </p:cBhvr>
                                      <p:tavLst>
                                        <p:tav tm="0">
                                          <p:val>
                                            <p:strVal val="ppt_y"/>
                                          </p:val>
                                        </p:tav>
                                        <p:tav tm="100000">
                                          <p:val>
                                            <p:strVal val="ppt_y+.1"/>
                                          </p:val>
                                        </p:tav>
                                      </p:tavLst>
                                    </p:anim>
                                    <p:set>
                                      <p:cBhvr>
                                        <p:cTn id="19" dur="1" fill="hold">
                                          <p:stCondLst>
                                            <p:cond delay="999"/>
                                          </p:stCondLst>
                                        </p:cTn>
                                        <p:tgtEl>
                                          <p:spTgt spid="3">
                                            <p:txEl>
                                              <p:pRg st="3" end="3"/>
                                            </p:txEl>
                                          </p:spTgt>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3">
                                            <p:txEl>
                                              <p:pRg st="4" end="4"/>
                                            </p:txEl>
                                          </p:spTgt>
                                        </p:tgtEl>
                                      </p:cBhvr>
                                    </p:animEffect>
                                    <p:anim calcmode="lin" valueType="num">
                                      <p:cBhvr>
                                        <p:cTn id="22" dur="1000"/>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p:tgtEl>
                                          <p:spTgt spid="3">
                                            <p:txEl>
                                              <p:pRg st="4" end="4"/>
                                            </p:txEl>
                                          </p:spTgt>
                                        </p:tgtEl>
                                        <p:attrNameLst>
                                          <p:attrName>ppt_y</p:attrName>
                                        </p:attrNameLst>
                                      </p:cBhvr>
                                      <p:tavLst>
                                        <p:tav tm="0">
                                          <p:val>
                                            <p:strVal val="ppt_y"/>
                                          </p:val>
                                        </p:tav>
                                        <p:tav tm="100000">
                                          <p:val>
                                            <p:strVal val="ppt_y+.1"/>
                                          </p:val>
                                        </p:tav>
                                      </p:tavLst>
                                    </p:anim>
                                    <p:set>
                                      <p:cBhvr>
                                        <p:cTn id="24" dur="1" fill="hold">
                                          <p:stCondLst>
                                            <p:cond delay="999"/>
                                          </p:stCondLst>
                                        </p:cTn>
                                        <p:tgtEl>
                                          <p:spTgt spid="3">
                                            <p:txEl>
                                              <p:pRg st="4" end="4"/>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grpId="0" nodeType="clickEffect">
                                  <p:stCondLst>
                                    <p:cond delay="0"/>
                                  </p:stCondLst>
                                  <p:childTnLst>
                                    <p:animEffect transition="out" filter="fade">
                                      <p:cBhvr>
                                        <p:cTn id="28" dur="1000"/>
                                        <p:tgtEl>
                                          <p:spTgt spid="2"/>
                                        </p:tgtEl>
                                      </p:cBhvr>
                                    </p:animEffect>
                                    <p:anim calcmode="lin" valueType="num">
                                      <p:cBhvr>
                                        <p:cTn id="29" dur="1000"/>
                                        <p:tgtEl>
                                          <p:spTgt spid="2"/>
                                        </p:tgtEl>
                                        <p:attrNameLst>
                                          <p:attrName>ppt_x</p:attrName>
                                        </p:attrNameLst>
                                      </p:cBhvr>
                                      <p:tavLst>
                                        <p:tav tm="0">
                                          <p:val>
                                            <p:strVal val="ppt_x"/>
                                          </p:val>
                                        </p:tav>
                                        <p:tav tm="100000">
                                          <p:val>
                                            <p:strVal val="ppt_x"/>
                                          </p:val>
                                        </p:tav>
                                      </p:tavLst>
                                    </p:anim>
                                    <p:anim calcmode="lin" valueType="num">
                                      <p:cBhvr>
                                        <p:cTn id="30" dur="1000"/>
                                        <p:tgtEl>
                                          <p:spTgt spid="2"/>
                                        </p:tgtEl>
                                        <p:attrNameLst>
                                          <p:attrName>ppt_y</p:attrName>
                                        </p:attrNameLst>
                                      </p:cBhvr>
                                      <p:tavLst>
                                        <p:tav tm="0">
                                          <p:val>
                                            <p:strVal val="ppt_y"/>
                                          </p:val>
                                        </p:tav>
                                        <p:tav tm="100000">
                                          <p:val>
                                            <p:strVal val="ppt_y+.1"/>
                                          </p:val>
                                        </p:tav>
                                      </p:tavLst>
                                    </p:anim>
                                    <p:set>
                                      <p:cBhvr>
                                        <p:cTn id="31" dur="1" fill="hold">
                                          <p:stCondLst>
                                            <p:cond delay="9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C880-23B1-45C3-98A8-5F9E1F55B7D3}"/>
              </a:ext>
            </a:extLst>
          </p:cNvPr>
          <p:cNvSpPr>
            <a:spLocks noGrp="1"/>
          </p:cNvSpPr>
          <p:nvPr>
            <p:ph type="title"/>
          </p:nvPr>
        </p:nvSpPr>
        <p:spPr/>
        <p:txBody>
          <a:bodyPr>
            <a:normAutofit/>
          </a:bodyPr>
          <a:lstStyle/>
          <a:p>
            <a:r>
              <a:rPr lang="en-US" dirty="0"/>
              <a:t>Decision Tree</a:t>
            </a:r>
          </a:p>
        </p:txBody>
      </p:sp>
      <p:sp>
        <p:nvSpPr>
          <p:cNvPr id="3" name="Content Placeholder 2">
            <a:extLst>
              <a:ext uri="{FF2B5EF4-FFF2-40B4-BE49-F238E27FC236}">
                <a16:creationId xmlns:a16="http://schemas.microsoft.com/office/drawing/2014/main" id="{2265722F-75E4-442F-984C-1469B25A2688}"/>
              </a:ext>
            </a:extLst>
          </p:cNvPr>
          <p:cNvSpPr>
            <a:spLocks noGrp="1"/>
          </p:cNvSpPr>
          <p:nvPr>
            <p:ph idx="1"/>
          </p:nvPr>
        </p:nvSpPr>
        <p:spPr/>
        <p:txBody>
          <a:bodyPr/>
          <a:lstStyle/>
          <a:p>
            <a:pPr marL="0" indent="0">
              <a:buNone/>
            </a:pPr>
            <a:r>
              <a:rPr lang="en-US" dirty="0"/>
              <a:t>In Decision Tree the major challenge is to identification of the attribute for the root node in each level. </a:t>
            </a:r>
          </a:p>
          <a:p>
            <a:endParaRPr lang="en-US" dirty="0"/>
          </a:p>
          <a:p>
            <a:r>
              <a:rPr lang="en-US" dirty="0"/>
              <a:t>Information Gain</a:t>
            </a:r>
          </a:p>
          <a:p>
            <a:r>
              <a:rPr lang="en-US" dirty="0"/>
              <a:t>Gini Index</a:t>
            </a:r>
          </a:p>
          <a:p>
            <a:endParaRPr lang="en-US" dirty="0"/>
          </a:p>
        </p:txBody>
      </p:sp>
    </p:spTree>
    <p:extLst>
      <p:ext uri="{BB962C8B-B14F-4D97-AF65-F5344CB8AC3E}">
        <p14:creationId xmlns:p14="http://schemas.microsoft.com/office/powerpoint/2010/main" val="370727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F0BC-0F1B-494E-95A5-0AB6972F4ED0}"/>
              </a:ext>
            </a:extLst>
          </p:cNvPr>
          <p:cNvSpPr>
            <a:spLocks noGrp="1"/>
          </p:cNvSpPr>
          <p:nvPr>
            <p:ph type="title"/>
          </p:nvPr>
        </p:nvSpPr>
        <p:spPr/>
        <p:txBody>
          <a:bodyPr/>
          <a:lstStyle/>
          <a:p>
            <a:r>
              <a:rPr lang="en-US" b="1" dirty="0"/>
              <a:t>Information Gain</a:t>
            </a:r>
            <a:endParaRPr lang="en-US" dirty="0"/>
          </a:p>
        </p:txBody>
      </p:sp>
      <p:sp>
        <p:nvSpPr>
          <p:cNvPr id="5" name="Content Placeholder 4">
            <a:extLst>
              <a:ext uri="{FF2B5EF4-FFF2-40B4-BE49-F238E27FC236}">
                <a16:creationId xmlns:a16="http://schemas.microsoft.com/office/drawing/2014/main" id="{FABDF1C8-6149-4828-B6EA-BA1CA5E45EB3}"/>
              </a:ext>
            </a:extLst>
          </p:cNvPr>
          <p:cNvSpPr>
            <a:spLocks noGrp="1"/>
          </p:cNvSpPr>
          <p:nvPr>
            <p:ph idx="1"/>
          </p:nvPr>
        </p:nvSpPr>
        <p:spPr/>
        <p:txBody>
          <a:bodyPr>
            <a:normAutofit/>
          </a:bodyPr>
          <a:lstStyle/>
          <a:p>
            <a:r>
              <a:rPr lang="en-US" dirty="0"/>
              <a:t>When we use a node in a decision tree to partition the training instances into smaller subsets the entropy changes. Information gain is a measure of this change in entropy.</a:t>
            </a:r>
          </a:p>
          <a:p>
            <a:endParaRPr lang="en-US" dirty="0"/>
          </a:p>
          <a:p>
            <a:endParaRPr lang="en-US" b="1" dirty="0"/>
          </a:p>
          <a:p>
            <a:r>
              <a:rPr lang="en-US" b="1" dirty="0"/>
              <a:t>Entropy</a:t>
            </a:r>
            <a:br>
              <a:rPr lang="en-US" dirty="0"/>
            </a:br>
            <a:r>
              <a:rPr lang="en-US" dirty="0"/>
              <a:t>Measure of uncertainty of a random variable. The higher the entropy more the information content.</a:t>
            </a:r>
          </a:p>
          <a:p>
            <a:endParaRPr lang="en-US" dirty="0"/>
          </a:p>
          <a:p>
            <a:endParaRPr lang="en-US" dirty="0"/>
          </a:p>
          <a:p>
            <a:endParaRPr lang="en-US" dirty="0"/>
          </a:p>
        </p:txBody>
      </p:sp>
      <p:sp>
        <p:nvSpPr>
          <p:cNvPr id="9" name="Arrow: Down 8">
            <a:extLst>
              <a:ext uri="{FF2B5EF4-FFF2-40B4-BE49-F238E27FC236}">
                <a16:creationId xmlns:a16="http://schemas.microsoft.com/office/drawing/2014/main" id="{8D7D3B76-603D-4827-81BA-A0C1C99338F1}"/>
              </a:ext>
            </a:extLst>
          </p:cNvPr>
          <p:cNvSpPr/>
          <p:nvPr/>
        </p:nvSpPr>
        <p:spPr>
          <a:xfrm rot="1832712">
            <a:off x="3393830" y="3736730"/>
            <a:ext cx="422030" cy="50995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39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D4A4-D008-4B86-9B1F-2CE3EE7450A3}"/>
              </a:ext>
            </a:extLst>
          </p:cNvPr>
          <p:cNvSpPr>
            <a:spLocks noGrp="1"/>
          </p:cNvSpPr>
          <p:nvPr>
            <p:ph type="title"/>
          </p:nvPr>
        </p:nvSpPr>
        <p:spPr/>
        <p:txBody>
          <a:bodyPr/>
          <a:lstStyle/>
          <a:p>
            <a:r>
              <a:rPr lang="en-US" dirty="0"/>
              <a:t>Entropy</a:t>
            </a:r>
          </a:p>
        </p:txBody>
      </p:sp>
      <p:pic>
        <p:nvPicPr>
          <p:cNvPr id="6" name="Content Placeholder 5">
            <a:extLst>
              <a:ext uri="{FF2B5EF4-FFF2-40B4-BE49-F238E27FC236}">
                <a16:creationId xmlns:a16="http://schemas.microsoft.com/office/drawing/2014/main" id="{ACF5CD23-8E65-4070-B7F0-C6147DC1D87A}"/>
              </a:ext>
            </a:extLst>
          </p:cNvPr>
          <p:cNvPicPr>
            <a:picLocks noGrp="1" noChangeAspect="1"/>
          </p:cNvPicPr>
          <p:nvPr>
            <p:ph idx="1"/>
          </p:nvPr>
        </p:nvPicPr>
        <p:blipFill>
          <a:blip r:embed="rId2"/>
          <a:stretch>
            <a:fillRect/>
          </a:stretch>
        </p:blipFill>
        <p:spPr>
          <a:xfrm>
            <a:off x="2878015" y="3638245"/>
            <a:ext cx="6086475" cy="2695575"/>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F25461B-A5D0-47E9-9F99-FB5BA47BEC54}"/>
                  </a:ext>
                </a:extLst>
              </p:cNvPr>
              <p:cNvSpPr/>
              <p:nvPr/>
            </p:nvSpPr>
            <p:spPr>
              <a:xfrm>
                <a:off x="4576942" y="2497899"/>
                <a:ext cx="2688620"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nary>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r>
                        <a:rPr lang="en-US">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1F25461B-A5D0-47E9-9F99-FB5BA47BEC54}"/>
                  </a:ext>
                </a:extLst>
              </p:cNvPr>
              <p:cNvSpPr>
                <a:spLocks noRot="1" noChangeAspect="1" noMove="1" noResize="1" noEditPoints="1" noAdjustHandles="1" noChangeArrowheads="1" noChangeShapeType="1" noTextEdit="1"/>
              </p:cNvSpPr>
              <p:nvPr/>
            </p:nvSpPr>
            <p:spPr>
              <a:xfrm>
                <a:off x="4576942" y="2497899"/>
                <a:ext cx="2688620" cy="79585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8655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7529-C2CD-42A8-A76B-9D81C71DD734}"/>
              </a:ext>
            </a:extLst>
          </p:cNvPr>
          <p:cNvSpPr>
            <a:spLocks noGrp="1"/>
          </p:cNvSpPr>
          <p:nvPr>
            <p:ph type="title"/>
          </p:nvPr>
        </p:nvSpPr>
        <p:spPr/>
        <p:txBody>
          <a:bodyPr/>
          <a:lstStyle/>
          <a:p>
            <a:r>
              <a:rPr lang="en-US" b="1" dirty="0"/>
              <a:t>Gini Index</a:t>
            </a:r>
            <a:endParaRPr lang="en-US" dirty="0"/>
          </a:p>
        </p:txBody>
      </p:sp>
      <p:sp>
        <p:nvSpPr>
          <p:cNvPr id="3" name="Content Placeholder 2">
            <a:extLst>
              <a:ext uri="{FF2B5EF4-FFF2-40B4-BE49-F238E27FC236}">
                <a16:creationId xmlns:a16="http://schemas.microsoft.com/office/drawing/2014/main" id="{318B322D-6DC1-4E44-ADDC-F90F198915B7}"/>
              </a:ext>
            </a:extLst>
          </p:cNvPr>
          <p:cNvSpPr>
            <a:spLocks noGrp="1"/>
          </p:cNvSpPr>
          <p:nvPr>
            <p:ph idx="1"/>
          </p:nvPr>
        </p:nvSpPr>
        <p:spPr/>
        <p:txBody>
          <a:bodyPr/>
          <a:lstStyle/>
          <a:p>
            <a:pPr fontAlgn="base"/>
            <a:r>
              <a:rPr lang="en-US" dirty="0"/>
              <a:t>Gini Index is a metric to measure how often a randomly chosen element would be incorrectly identified.</a:t>
            </a:r>
          </a:p>
          <a:p>
            <a:pPr fontAlgn="base"/>
            <a:r>
              <a:rPr lang="en-US" dirty="0"/>
              <a:t>It means an attribute with lower Gini index should be preferred.</a:t>
            </a:r>
          </a:p>
          <a:p>
            <a:endParaRPr lang="en-US" dirty="0"/>
          </a:p>
        </p:txBody>
      </p:sp>
    </p:spTree>
    <p:extLst>
      <p:ext uri="{BB962C8B-B14F-4D97-AF65-F5344CB8AC3E}">
        <p14:creationId xmlns:p14="http://schemas.microsoft.com/office/powerpoint/2010/main" val="11968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BD76-97EA-461E-AFFB-8BE1B77306CD}"/>
              </a:ext>
            </a:extLst>
          </p:cNvPr>
          <p:cNvSpPr>
            <a:spLocks noGrp="1"/>
          </p:cNvSpPr>
          <p:nvPr>
            <p:ph type="title"/>
          </p:nvPr>
        </p:nvSpPr>
        <p:spPr>
          <a:xfrm>
            <a:off x="488617" y="296399"/>
            <a:ext cx="4996962" cy="1188720"/>
          </a:xfrm>
        </p:spPr>
        <p:txBody>
          <a:bodyPr/>
          <a:lstStyle/>
          <a:p>
            <a:r>
              <a:rPr lang="en-US" dirty="0"/>
              <a:t>Gini Index</a:t>
            </a:r>
          </a:p>
        </p:txBody>
      </p:sp>
      <p:pic>
        <p:nvPicPr>
          <p:cNvPr id="4" name="Content Placeholder 3">
            <a:extLst>
              <a:ext uri="{FF2B5EF4-FFF2-40B4-BE49-F238E27FC236}">
                <a16:creationId xmlns:a16="http://schemas.microsoft.com/office/drawing/2014/main" id="{4015B850-6D6B-4583-8954-E6BBD8A1087C}"/>
              </a:ext>
            </a:extLst>
          </p:cNvPr>
          <p:cNvPicPr>
            <a:picLocks noGrp="1" noChangeAspect="1"/>
          </p:cNvPicPr>
          <p:nvPr>
            <p:ph idx="1"/>
          </p:nvPr>
        </p:nvPicPr>
        <p:blipFill>
          <a:blip r:embed="rId2"/>
          <a:stretch>
            <a:fillRect/>
          </a:stretch>
        </p:blipFill>
        <p:spPr>
          <a:xfrm>
            <a:off x="5740556" y="162968"/>
            <a:ext cx="5812537" cy="6057956"/>
          </a:xfrm>
          <a:prstGeom prst="rect">
            <a:avLst/>
          </a:prstGeom>
        </p:spPr>
      </p:pic>
      <p:sp>
        <p:nvSpPr>
          <p:cNvPr id="5" name="Rectangle 4">
            <a:extLst>
              <a:ext uri="{FF2B5EF4-FFF2-40B4-BE49-F238E27FC236}">
                <a16:creationId xmlns:a16="http://schemas.microsoft.com/office/drawing/2014/main" id="{DC92599B-8F41-4E8F-9102-62535A3E0079}"/>
              </a:ext>
            </a:extLst>
          </p:cNvPr>
          <p:cNvSpPr/>
          <p:nvPr/>
        </p:nvSpPr>
        <p:spPr>
          <a:xfrm>
            <a:off x="410308" y="1762789"/>
            <a:ext cx="4996961" cy="923330"/>
          </a:xfrm>
          <a:prstGeom prst="rect">
            <a:avLst/>
          </a:prstGeom>
        </p:spPr>
        <p:txBody>
          <a:bodyPr wrap="square">
            <a:spAutoFit/>
          </a:bodyPr>
          <a:lstStyle/>
          <a:p>
            <a:r>
              <a:rPr lang="en-US" dirty="0">
                <a:latin typeface="Roboto"/>
              </a:rPr>
              <a:t>There are 5 attributes from which attribute E is the predicting feature which contains 2(Positive &amp; Negative) classes.</a:t>
            </a:r>
            <a:endParaRPr lang="en-US" dirty="0"/>
          </a:p>
        </p:txBody>
      </p:sp>
      <p:sp>
        <p:nvSpPr>
          <p:cNvPr id="6" name="Rectangle 5">
            <a:extLst>
              <a:ext uri="{FF2B5EF4-FFF2-40B4-BE49-F238E27FC236}">
                <a16:creationId xmlns:a16="http://schemas.microsoft.com/office/drawing/2014/main" id="{D638AB04-EE0D-4F3E-96A9-2308EF89988E}"/>
              </a:ext>
            </a:extLst>
          </p:cNvPr>
          <p:cNvSpPr/>
          <p:nvPr/>
        </p:nvSpPr>
        <p:spPr>
          <a:xfrm>
            <a:off x="410308" y="2868780"/>
            <a:ext cx="4996961" cy="646331"/>
          </a:xfrm>
          <a:prstGeom prst="rect">
            <a:avLst/>
          </a:prstGeom>
        </p:spPr>
        <p:txBody>
          <a:bodyPr wrap="square">
            <a:spAutoFit/>
          </a:bodyPr>
          <a:lstStyle/>
          <a:p>
            <a:r>
              <a:rPr lang="en-US" dirty="0">
                <a:latin typeface="Roboto"/>
              </a:rPr>
              <a:t>In Gini Index, we have to choose some random values to categorize each attribute</a:t>
            </a:r>
            <a:endParaRPr lang="en-US" dirty="0"/>
          </a:p>
        </p:txBody>
      </p:sp>
      <p:pic>
        <p:nvPicPr>
          <p:cNvPr id="7" name="Picture 6">
            <a:extLst>
              <a:ext uri="{FF2B5EF4-FFF2-40B4-BE49-F238E27FC236}">
                <a16:creationId xmlns:a16="http://schemas.microsoft.com/office/drawing/2014/main" id="{22C35BDD-E976-4A48-8F13-F40BC2810782}"/>
              </a:ext>
            </a:extLst>
          </p:cNvPr>
          <p:cNvPicPr>
            <a:picLocks noChangeAspect="1"/>
          </p:cNvPicPr>
          <p:nvPr/>
        </p:nvPicPr>
        <p:blipFill>
          <a:blip r:embed="rId3"/>
          <a:stretch>
            <a:fillRect/>
          </a:stretch>
        </p:blipFill>
        <p:spPr>
          <a:xfrm>
            <a:off x="951400" y="4442005"/>
            <a:ext cx="3914775" cy="942975"/>
          </a:xfrm>
          <a:prstGeom prst="rect">
            <a:avLst/>
          </a:prstGeom>
        </p:spPr>
      </p:pic>
    </p:spTree>
    <p:extLst>
      <p:ext uri="{BB962C8B-B14F-4D97-AF65-F5344CB8AC3E}">
        <p14:creationId xmlns:p14="http://schemas.microsoft.com/office/powerpoint/2010/main" val="146628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8910-2258-40C5-A533-4D55EDC39C30}"/>
              </a:ext>
            </a:extLst>
          </p:cNvPr>
          <p:cNvSpPr>
            <a:spLocks noGrp="1"/>
          </p:cNvSpPr>
          <p:nvPr>
            <p:ph type="title"/>
          </p:nvPr>
        </p:nvSpPr>
        <p:spPr/>
        <p:txBody>
          <a:bodyPr/>
          <a:lstStyle/>
          <a:p>
            <a:r>
              <a:rPr lang="en-US" dirty="0"/>
              <a:t>Gini Index for Variable A</a:t>
            </a:r>
          </a:p>
        </p:txBody>
      </p:sp>
      <p:pic>
        <p:nvPicPr>
          <p:cNvPr id="4" name="Content Placeholder 3">
            <a:extLst>
              <a:ext uri="{FF2B5EF4-FFF2-40B4-BE49-F238E27FC236}">
                <a16:creationId xmlns:a16="http://schemas.microsoft.com/office/drawing/2014/main" id="{602FBC7F-B81C-45CB-96CE-14CDD89A1C0B}"/>
              </a:ext>
            </a:extLst>
          </p:cNvPr>
          <p:cNvPicPr>
            <a:picLocks noGrp="1" noChangeAspect="1"/>
          </p:cNvPicPr>
          <p:nvPr>
            <p:ph idx="1"/>
          </p:nvPr>
        </p:nvPicPr>
        <p:blipFill>
          <a:blip r:embed="rId2"/>
          <a:stretch>
            <a:fillRect/>
          </a:stretch>
        </p:blipFill>
        <p:spPr>
          <a:xfrm>
            <a:off x="2231136" y="2638425"/>
            <a:ext cx="8178956" cy="3463437"/>
          </a:xfrm>
          <a:prstGeom prst="rect">
            <a:avLst/>
          </a:prstGeom>
        </p:spPr>
      </p:pic>
    </p:spTree>
    <p:extLst>
      <p:ext uri="{BB962C8B-B14F-4D97-AF65-F5344CB8AC3E}">
        <p14:creationId xmlns:p14="http://schemas.microsoft.com/office/powerpoint/2010/main" val="387718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9047-1EE5-4DE6-BDD5-CDB1EAAB7178}"/>
              </a:ext>
            </a:extLst>
          </p:cNvPr>
          <p:cNvSpPr>
            <a:spLocks noGrp="1"/>
          </p:cNvSpPr>
          <p:nvPr>
            <p:ph type="title"/>
          </p:nvPr>
        </p:nvSpPr>
        <p:spPr>
          <a:xfrm>
            <a:off x="2134420" y="385631"/>
            <a:ext cx="7729728" cy="1188720"/>
          </a:xfrm>
        </p:spPr>
        <p:txBody>
          <a:bodyPr/>
          <a:lstStyle/>
          <a:p>
            <a:r>
              <a:rPr lang="en-US" dirty="0"/>
              <a:t>Introduction</a:t>
            </a:r>
          </a:p>
        </p:txBody>
      </p:sp>
      <p:sp>
        <p:nvSpPr>
          <p:cNvPr id="3" name="Content Placeholder 2">
            <a:extLst>
              <a:ext uri="{FF2B5EF4-FFF2-40B4-BE49-F238E27FC236}">
                <a16:creationId xmlns:a16="http://schemas.microsoft.com/office/drawing/2014/main" id="{F194C929-0F00-4B60-8996-97522C4FE276}"/>
              </a:ext>
            </a:extLst>
          </p:cNvPr>
          <p:cNvSpPr>
            <a:spLocks noGrp="1"/>
          </p:cNvSpPr>
          <p:nvPr>
            <p:ph idx="1"/>
          </p:nvPr>
        </p:nvSpPr>
        <p:spPr>
          <a:xfrm>
            <a:off x="2231136" y="1679683"/>
            <a:ext cx="7729728" cy="3101983"/>
          </a:xfrm>
        </p:spPr>
        <p:txBody>
          <a:bodyPr>
            <a:normAutofit/>
          </a:bodyPr>
          <a:lstStyle/>
          <a:p>
            <a:r>
              <a:rPr lang="en-US" sz="1800" dirty="0"/>
              <a:t>Data mining is about solving problems by analyzing data already present in databases.</a:t>
            </a:r>
          </a:p>
          <a:p>
            <a:r>
              <a:rPr lang="en-US" sz="1800" dirty="0"/>
              <a:t>Data mining is defined as the process of discovering patterns in data.</a:t>
            </a:r>
          </a:p>
          <a:p>
            <a:r>
              <a:rPr lang="en-US" sz="1800" dirty="0">
                <a:solidFill>
                  <a:srgbClr val="222222"/>
                </a:solidFill>
              </a:rPr>
              <a:t>Involving methods at the intersection of </a:t>
            </a:r>
            <a:r>
              <a:rPr lang="en-US" sz="1800" dirty="0"/>
              <a:t>machine learning, statistics, and database systems.</a:t>
            </a:r>
          </a:p>
          <a:p>
            <a:endParaRPr lang="en-US" sz="1800" dirty="0"/>
          </a:p>
        </p:txBody>
      </p:sp>
      <p:pic>
        <p:nvPicPr>
          <p:cNvPr id="1026" name="Picture 2" descr="Related image">
            <a:extLst>
              <a:ext uri="{FF2B5EF4-FFF2-40B4-BE49-F238E27FC236}">
                <a16:creationId xmlns:a16="http://schemas.microsoft.com/office/drawing/2014/main" id="{C6B1F0E1-7CC3-40D1-9126-CC69B405A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576" y="3110279"/>
            <a:ext cx="6279540" cy="374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73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FF43-56F1-493D-96B1-D418D50CF0DA}"/>
              </a:ext>
            </a:extLst>
          </p:cNvPr>
          <p:cNvSpPr>
            <a:spLocks noGrp="1"/>
          </p:cNvSpPr>
          <p:nvPr>
            <p:ph type="title"/>
          </p:nvPr>
        </p:nvSpPr>
        <p:spPr/>
        <p:txBody>
          <a:bodyPr/>
          <a:lstStyle/>
          <a:p>
            <a:r>
              <a:rPr lang="en-US" dirty="0"/>
              <a:t>Gini Index for Variable B</a:t>
            </a:r>
          </a:p>
        </p:txBody>
      </p:sp>
      <p:pic>
        <p:nvPicPr>
          <p:cNvPr id="4" name="Content Placeholder 3">
            <a:extLst>
              <a:ext uri="{FF2B5EF4-FFF2-40B4-BE49-F238E27FC236}">
                <a16:creationId xmlns:a16="http://schemas.microsoft.com/office/drawing/2014/main" id="{97A6E17C-2F42-46B1-96C9-9BB5FE68F088}"/>
              </a:ext>
            </a:extLst>
          </p:cNvPr>
          <p:cNvPicPr>
            <a:picLocks noGrp="1" noChangeAspect="1"/>
          </p:cNvPicPr>
          <p:nvPr>
            <p:ph idx="1"/>
          </p:nvPr>
        </p:nvPicPr>
        <p:blipFill>
          <a:blip r:embed="rId2"/>
          <a:stretch>
            <a:fillRect/>
          </a:stretch>
        </p:blipFill>
        <p:spPr>
          <a:xfrm>
            <a:off x="2231136" y="2638425"/>
            <a:ext cx="7729728" cy="3481021"/>
          </a:xfrm>
          <a:prstGeom prst="rect">
            <a:avLst/>
          </a:prstGeom>
        </p:spPr>
      </p:pic>
    </p:spTree>
    <p:extLst>
      <p:ext uri="{BB962C8B-B14F-4D97-AF65-F5344CB8AC3E}">
        <p14:creationId xmlns:p14="http://schemas.microsoft.com/office/powerpoint/2010/main" val="2768939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1214-2DA3-409E-A317-D7606F94395B}"/>
              </a:ext>
            </a:extLst>
          </p:cNvPr>
          <p:cNvSpPr>
            <a:spLocks noGrp="1"/>
          </p:cNvSpPr>
          <p:nvPr>
            <p:ph type="title"/>
          </p:nvPr>
        </p:nvSpPr>
        <p:spPr/>
        <p:txBody>
          <a:bodyPr/>
          <a:lstStyle/>
          <a:p>
            <a:r>
              <a:rPr lang="en-US" dirty="0"/>
              <a:t>Gini Index</a:t>
            </a:r>
          </a:p>
        </p:txBody>
      </p:sp>
      <p:sp>
        <p:nvSpPr>
          <p:cNvPr id="3" name="Content Placeholder 2">
            <a:extLst>
              <a:ext uri="{FF2B5EF4-FFF2-40B4-BE49-F238E27FC236}">
                <a16:creationId xmlns:a16="http://schemas.microsoft.com/office/drawing/2014/main" id="{8B1322C0-1D17-4803-895A-D8D3A63D5263}"/>
              </a:ext>
            </a:extLst>
          </p:cNvPr>
          <p:cNvSpPr>
            <a:spLocks noGrp="1"/>
          </p:cNvSpPr>
          <p:nvPr>
            <p:ph idx="1"/>
          </p:nvPr>
        </p:nvSpPr>
        <p:spPr/>
        <p:txBody>
          <a:bodyPr/>
          <a:lstStyle/>
          <a:p>
            <a:r>
              <a:rPr lang="en-US" dirty="0"/>
              <a:t>Gini Index of A: 0.458</a:t>
            </a:r>
          </a:p>
          <a:p>
            <a:r>
              <a:rPr lang="en-US" dirty="0"/>
              <a:t>Gini Index of B: 0.334</a:t>
            </a:r>
          </a:p>
          <a:p>
            <a:r>
              <a:rPr lang="en-US" dirty="0"/>
              <a:t>Gini Index of C: 0.2</a:t>
            </a:r>
          </a:p>
          <a:p>
            <a:r>
              <a:rPr lang="en-US" dirty="0"/>
              <a:t>Gini Index of D: 0.273</a:t>
            </a:r>
          </a:p>
        </p:txBody>
      </p:sp>
      <p:pic>
        <p:nvPicPr>
          <p:cNvPr id="12290" name="Picture 2" descr="https://media.geeksforgeeks.org/wp-content/uploads/qa.png">
            <a:extLst>
              <a:ext uri="{FF2B5EF4-FFF2-40B4-BE49-F238E27FC236}">
                <a16:creationId xmlns:a16="http://schemas.microsoft.com/office/drawing/2014/main" id="{C82C23F0-F472-4A74-A872-340C59101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581" y="2269881"/>
            <a:ext cx="5067300" cy="31623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BF5454A-1471-407D-A17D-D95AB4CC0DD9}"/>
              </a:ext>
            </a:extLst>
          </p:cNvPr>
          <p:cNvCxnSpPr>
            <a:cxnSpLocks/>
          </p:cNvCxnSpPr>
          <p:nvPr/>
        </p:nvCxnSpPr>
        <p:spPr>
          <a:xfrm flipV="1">
            <a:off x="4759569" y="2968275"/>
            <a:ext cx="2634762" cy="54252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FA9D6671-E0FC-4BDC-86A0-93E32005502C}"/>
              </a:ext>
            </a:extLst>
          </p:cNvPr>
          <p:cNvCxnSpPr>
            <a:cxnSpLocks/>
          </p:cNvCxnSpPr>
          <p:nvPr/>
        </p:nvCxnSpPr>
        <p:spPr>
          <a:xfrm flipV="1">
            <a:off x="4759569" y="3694878"/>
            <a:ext cx="2259623" cy="2110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3B637CC6-C858-4099-B491-423DA59C643A}"/>
              </a:ext>
            </a:extLst>
          </p:cNvPr>
          <p:cNvCxnSpPr>
            <a:cxnSpLocks/>
          </p:cNvCxnSpPr>
          <p:nvPr/>
        </p:nvCxnSpPr>
        <p:spPr>
          <a:xfrm>
            <a:off x="4759569" y="3269676"/>
            <a:ext cx="888023" cy="10549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640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55C8-6081-40BE-8C7F-D5A39F3A0DAD}"/>
              </a:ext>
            </a:extLst>
          </p:cNvPr>
          <p:cNvSpPr>
            <a:spLocks noGrp="1"/>
          </p:cNvSpPr>
          <p:nvPr>
            <p:ph type="title"/>
          </p:nvPr>
        </p:nvSpPr>
        <p:spPr/>
        <p:txBody>
          <a:bodyPr/>
          <a:lstStyle/>
          <a:p>
            <a:r>
              <a:rPr lang="en-US" dirty="0"/>
              <a:t>The most notable types of decision tree algorithms:</a:t>
            </a:r>
          </a:p>
        </p:txBody>
      </p:sp>
      <p:sp>
        <p:nvSpPr>
          <p:cNvPr id="3" name="Content Placeholder 2">
            <a:extLst>
              <a:ext uri="{FF2B5EF4-FFF2-40B4-BE49-F238E27FC236}">
                <a16:creationId xmlns:a16="http://schemas.microsoft.com/office/drawing/2014/main" id="{07271FD2-C9CD-424D-ACA4-F643D3DA5F28}"/>
              </a:ext>
            </a:extLst>
          </p:cNvPr>
          <p:cNvSpPr>
            <a:spLocks noGrp="1"/>
          </p:cNvSpPr>
          <p:nvPr>
            <p:ph idx="1"/>
          </p:nvPr>
        </p:nvSpPr>
        <p:spPr>
          <a:xfrm>
            <a:off x="838200" y="1690688"/>
            <a:ext cx="10515600" cy="4486275"/>
          </a:xfrm>
        </p:spPr>
        <p:txBody>
          <a:bodyPr>
            <a:normAutofit/>
          </a:bodyPr>
          <a:lstStyle/>
          <a:p>
            <a:pPr marL="0" indent="0" fontAlgn="base">
              <a:buNone/>
            </a:pPr>
            <a:endParaRPr lang="en-US" dirty="0"/>
          </a:p>
          <a:p>
            <a:pPr fontAlgn="base"/>
            <a:endParaRPr lang="en-US" dirty="0"/>
          </a:p>
          <a:p>
            <a:pPr fontAlgn="base"/>
            <a:r>
              <a:rPr lang="en-US" dirty="0"/>
              <a:t>1. </a:t>
            </a:r>
            <a:r>
              <a:rPr lang="en-US" b="1" dirty="0"/>
              <a:t>Iterative Dichotomiser 3 (ID3):</a:t>
            </a:r>
            <a:r>
              <a:rPr lang="en-US" dirty="0"/>
              <a:t> This algorithm uses Information Gain to decide which attribute is to be used classify the current subset of the data. For each level of the tree, information gain is calculated for the remaining data recursively.</a:t>
            </a:r>
          </a:p>
          <a:p>
            <a:pPr fontAlgn="base"/>
            <a:r>
              <a:rPr lang="en-US" dirty="0"/>
              <a:t>2. </a:t>
            </a:r>
            <a:r>
              <a:rPr lang="en-US" b="1" dirty="0"/>
              <a:t>C4.5:</a:t>
            </a:r>
            <a:r>
              <a:rPr lang="en-US" dirty="0"/>
              <a:t> This algorithm is the successor of the ID3 algorithm. This algorithm uses either Information gain or Gain ratio to decide upon the classifying attribute. It is a direct improvement from the ID3 algorithm as it can handle both continuous and missing attribute values.</a:t>
            </a:r>
          </a:p>
          <a:p>
            <a:pPr fontAlgn="base"/>
            <a:r>
              <a:rPr lang="en-US" dirty="0"/>
              <a:t>3. </a:t>
            </a:r>
            <a:r>
              <a:rPr lang="en-US" b="1" dirty="0"/>
              <a:t>Classification and Regression Tree(CART):</a:t>
            </a:r>
            <a:r>
              <a:rPr lang="en-US" dirty="0"/>
              <a:t> It is a dynamic learning algorithm which can produce a regression tree as well as a classification tree depending upon the dependent variable.</a:t>
            </a:r>
          </a:p>
          <a:p>
            <a:endParaRPr lang="en-US" dirty="0"/>
          </a:p>
        </p:txBody>
      </p:sp>
    </p:spTree>
    <p:extLst>
      <p:ext uri="{BB962C8B-B14F-4D97-AF65-F5344CB8AC3E}">
        <p14:creationId xmlns:p14="http://schemas.microsoft.com/office/powerpoint/2010/main" val="232541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E4C4-3ABE-4D79-893A-2F6BC8572B66}"/>
              </a:ext>
            </a:extLst>
          </p:cNvPr>
          <p:cNvSpPr>
            <a:spLocks noGrp="1"/>
          </p:cNvSpPr>
          <p:nvPr>
            <p:ph type="title"/>
          </p:nvPr>
        </p:nvSpPr>
        <p:spPr/>
        <p:txBody>
          <a:bodyPr/>
          <a:lstStyle/>
          <a:p>
            <a:r>
              <a:rPr lang="en-US" dirty="0"/>
              <a:t>Limitations of Decision Tree</a:t>
            </a:r>
          </a:p>
        </p:txBody>
      </p:sp>
      <p:sp>
        <p:nvSpPr>
          <p:cNvPr id="3" name="Content Placeholder 2">
            <a:extLst>
              <a:ext uri="{FF2B5EF4-FFF2-40B4-BE49-F238E27FC236}">
                <a16:creationId xmlns:a16="http://schemas.microsoft.com/office/drawing/2014/main" id="{1BB4FBAB-D397-4C26-BAD4-294CCDFA33D0}"/>
              </a:ext>
            </a:extLst>
          </p:cNvPr>
          <p:cNvSpPr>
            <a:spLocks noGrp="1"/>
          </p:cNvSpPr>
          <p:nvPr>
            <p:ph idx="1"/>
          </p:nvPr>
        </p:nvSpPr>
        <p:spPr/>
        <p:txBody>
          <a:bodyPr/>
          <a:lstStyle/>
          <a:p>
            <a:r>
              <a:rPr lang="en-US" dirty="0"/>
              <a:t>Decision trees also tend to overfit on their training data—making them perform poorly if data shown to them later don’t closely match to what they were trained on.</a:t>
            </a:r>
          </a:p>
          <a:p>
            <a:endParaRPr lang="en-US" dirty="0"/>
          </a:p>
          <a:p>
            <a:r>
              <a:rPr lang="en-US" dirty="0"/>
              <a:t>They also can only predict within the range of labels that they’ve seen before, which means that they have explicit upper and lower bounds on the numbers they can produce.</a:t>
            </a:r>
          </a:p>
        </p:txBody>
      </p:sp>
    </p:spTree>
    <p:extLst>
      <p:ext uri="{BB962C8B-B14F-4D97-AF65-F5344CB8AC3E}">
        <p14:creationId xmlns:p14="http://schemas.microsoft.com/office/powerpoint/2010/main" val="1776981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BBED-E28A-4C5D-9429-1834AEFD52B4}"/>
              </a:ext>
            </a:extLst>
          </p:cNvPr>
          <p:cNvSpPr>
            <a:spLocks noGrp="1"/>
          </p:cNvSpPr>
          <p:nvPr>
            <p:ph type="title"/>
          </p:nvPr>
        </p:nvSpPr>
        <p:spPr/>
        <p:txBody>
          <a:bodyPr/>
          <a:lstStyle/>
          <a:p>
            <a:endParaRPr lang="en-US"/>
          </a:p>
        </p:txBody>
      </p:sp>
      <p:pic>
        <p:nvPicPr>
          <p:cNvPr id="4" name="Picture 2" descr="https://cdn-images-1.medium.com/max/2400/1*Yd2JS7Jo7W6DHf6VBmGnIg.jpeg">
            <a:extLst>
              <a:ext uri="{FF2B5EF4-FFF2-40B4-BE49-F238E27FC236}">
                <a16:creationId xmlns:a16="http://schemas.microsoft.com/office/drawing/2014/main" id="{3044AF34-54F8-442E-95F2-631F89FE2A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4693" y="756138"/>
            <a:ext cx="8675077" cy="487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19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206-E323-4A38-8E45-31017D47B63A}"/>
              </a:ext>
            </a:extLst>
          </p:cNvPr>
          <p:cNvSpPr>
            <a:spLocks noGrp="1"/>
          </p:cNvSpPr>
          <p:nvPr>
            <p:ph type="title"/>
          </p:nvPr>
        </p:nvSpPr>
        <p:spPr/>
        <p:txBody>
          <a:bodyPr/>
          <a:lstStyle/>
          <a:p>
            <a:r>
              <a:rPr lang="en-US" dirty="0"/>
              <a:t>The Random Forest</a:t>
            </a:r>
          </a:p>
        </p:txBody>
      </p:sp>
      <p:sp>
        <p:nvSpPr>
          <p:cNvPr id="3" name="Content Placeholder 2">
            <a:extLst>
              <a:ext uri="{FF2B5EF4-FFF2-40B4-BE49-F238E27FC236}">
                <a16:creationId xmlns:a16="http://schemas.microsoft.com/office/drawing/2014/main" id="{E6E68910-ACC3-4084-BF5B-B2C6C144541E}"/>
              </a:ext>
            </a:extLst>
          </p:cNvPr>
          <p:cNvSpPr>
            <a:spLocks noGrp="1"/>
          </p:cNvSpPr>
          <p:nvPr>
            <p:ph idx="1"/>
          </p:nvPr>
        </p:nvSpPr>
        <p:spPr/>
        <p:txBody>
          <a:bodyPr>
            <a:normAutofit/>
          </a:bodyPr>
          <a:lstStyle/>
          <a:p>
            <a:r>
              <a:rPr lang="en-US" dirty="0"/>
              <a:t>Compounding hundreds or even thousands of these decision trees is an “ensemble” method called a random forest.</a:t>
            </a:r>
          </a:p>
          <a:p>
            <a:r>
              <a:rPr lang="en-US" dirty="0"/>
              <a:t>A random forest is comprised of a set of decision trees, each of which is trained on a random subset of the training data. These trees predictions can then be aggregated to provide a single prediction from a series of predictions.</a:t>
            </a:r>
          </a:p>
          <a:p>
            <a:endParaRPr lang="en-US" dirty="0"/>
          </a:p>
          <a:p>
            <a:endParaRPr lang="en-US" dirty="0"/>
          </a:p>
        </p:txBody>
      </p:sp>
      <p:pic>
        <p:nvPicPr>
          <p:cNvPr id="6148" name="Picture 4" descr="https://cdn-images-1.medium.com/max/1600/1*VazskTxC0XHVavsOJgS0sg.png">
            <a:extLst>
              <a:ext uri="{FF2B5EF4-FFF2-40B4-BE49-F238E27FC236}">
                <a16:creationId xmlns:a16="http://schemas.microsoft.com/office/drawing/2014/main" id="{4044C9F2-63D2-4F48-86D6-059E0BB92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462" y="4413739"/>
            <a:ext cx="3619500" cy="233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48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3E38-B095-423E-A9D1-0DC20878C952}"/>
              </a:ext>
            </a:extLst>
          </p:cNvPr>
          <p:cNvSpPr>
            <a:spLocks noGrp="1"/>
          </p:cNvSpPr>
          <p:nvPr>
            <p:ph type="title"/>
          </p:nvPr>
        </p:nvSpPr>
        <p:spPr/>
        <p:txBody>
          <a:bodyPr/>
          <a:lstStyle/>
          <a:p>
            <a:r>
              <a:rPr lang="en-US" dirty="0"/>
              <a:t>Building A Random Forest</a:t>
            </a:r>
          </a:p>
        </p:txBody>
      </p:sp>
      <p:sp>
        <p:nvSpPr>
          <p:cNvPr id="3" name="Content Placeholder 2">
            <a:extLst>
              <a:ext uri="{FF2B5EF4-FFF2-40B4-BE49-F238E27FC236}">
                <a16:creationId xmlns:a16="http://schemas.microsoft.com/office/drawing/2014/main" id="{01F93318-87B7-4D12-9BF0-2887428BA888}"/>
              </a:ext>
            </a:extLst>
          </p:cNvPr>
          <p:cNvSpPr>
            <a:spLocks noGrp="1"/>
          </p:cNvSpPr>
          <p:nvPr>
            <p:ph idx="1"/>
          </p:nvPr>
        </p:nvSpPr>
        <p:spPr/>
        <p:txBody>
          <a:bodyPr>
            <a:normAutofit/>
          </a:bodyPr>
          <a:lstStyle/>
          <a:p>
            <a:r>
              <a:rPr lang="en-US" dirty="0"/>
              <a:t>Choose the number of trees you’d like in your forest (M)</a:t>
            </a:r>
          </a:p>
          <a:p>
            <a:r>
              <a:rPr lang="en-US" dirty="0"/>
              <a:t>Choose the number of samples you’d like for each tree (n)</a:t>
            </a:r>
          </a:p>
          <a:p>
            <a:r>
              <a:rPr lang="en-US" dirty="0"/>
              <a:t>Choose the number of features you’d like in each tree (f)</a:t>
            </a:r>
          </a:p>
          <a:p>
            <a:r>
              <a:rPr lang="en-US" dirty="0"/>
              <a:t>For each tree in M:</a:t>
            </a:r>
          </a:p>
          <a:p>
            <a:pPr lvl="2"/>
            <a:r>
              <a:rPr lang="en-US" dirty="0"/>
              <a:t>Select n samples with replacement from all observations</a:t>
            </a:r>
          </a:p>
          <a:p>
            <a:pPr lvl="2"/>
            <a:r>
              <a:rPr lang="en-US" dirty="0"/>
              <a:t>Select f features at random</a:t>
            </a:r>
          </a:p>
          <a:p>
            <a:pPr lvl="2"/>
            <a:r>
              <a:rPr lang="en-US" dirty="0"/>
              <a:t>Train a decision tree using the data set of n samples with f features</a:t>
            </a:r>
          </a:p>
          <a:p>
            <a:pPr lvl="2"/>
            <a:r>
              <a:rPr lang="en-US" dirty="0"/>
              <a:t>Save the decision tree</a:t>
            </a:r>
          </a:p>
          <a:p>
            <a:endParaRPr lang="en-US" dirty="0"/>
          </a:p>
        </p:txBody>
      </p:sp>
    </p:spTree>
    <p:extLst>
      <p:ext uri="{BB962C8B-B14F-4D97-AF65-F5344CB8AC3E}">
        <p14:creationId xmlns:p14="http://schemas.microsoft.com/office/powerpoint/2010/main" val="2794649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F2C4-34FC-44E6-8D2D-9CCE7197E129}"/>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14931E0C-9E68-42C3-A1FE-0BA100246F96}"/>
              </a:ext>
            </a:extLst>
          </p:cNvPr>
          <p:cNvSpPr>
            <a:spLocks noGrp="1"/>
          </p:cNvSpPr>
          <p:nvPr>
            <p:ph idx="1"/>
          </p:nvPr>
        </p:nvSpPr>
        <p:spPr/>
        <p:txBody>
          <a:bodyPr/>
          <a:lstStyle/>
          <a:p>
            <a:r>
              <a:rPr lang="en-US" dirty="0"/>
              <a:t>It is basically a type of unsupervised learning method .</a:t>
            </a:r>
          </a:p>
          <a:p>
            <a:endParaRPr lang="en-US" b="1" dirty="0"/>
          </a:p>
          <a:p>
            <a:r>
              <a:rPr lang="en-US" b="1" dirty="0"/>
              <a:t>Clustering</a:t>
            </a:r>
            <a:r>
              <a:rPr lang="en-US" dirty="0"/>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p>
          <a:p>
            <a:endParaRPr lang="en-US" dirty="0"/>
          </a:p>
        </p:txBody>
      </p:sp>
      <p:pic>
        <p:nvPicPr>
          <p:cNvPr id="1026" name="Picture 2" descr="https://cdncontribute.geeksforgeeks.org/wp-content/uploads/clusteringg.jpg">
            <a:extLst>
              <a:ext uri="{FF2B5EF4-FFF2-40B4-BE49-F238E27FC236}">
                <a16:creationId xmlns:a16="http://schemas.microsoft.com/office/drawing/2014/main" id="{699B5687-2124-40D3-886A-7DBDE27C0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931" y="1529862"/>
            <a:ext cx="6084207" cy="412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0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xEl>
                                              <p:pRg st="2" end="2"/>
                                            </p:txEl>
                                          </p:spTgt>
                                        </p:tgtEl>
                                      </p:cBhvr>
                                    </p:animEffect>
                                    <p:anim calcmode="lin" valueType="num">
                                      <p:cBhvr>
                                        <p:cTn id="14"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p:tgtEl>
                                          <p:spTgt spid="3">
                                            <p:txEl>
                                              <p:pRg st="2" end="2"/>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3">
                                            <p:txEl>
                                              <p:pRg st="2" end="2"/>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2"/>
                                        </p:tgtEl>
                                      </p:cBhvr>
                                    </p:animEffect>
                                    <p:anim calcmode="lin" valueType="num">
                                      <p:cBhvr>
                                        <p:cTn id="21" dur="1000"/>
                                        <p:tgtEl>
                                          <p:spTgt spid="2"/>
                                        </p:tgtEl>
                                        <p:attrNameLst>
                                          <p:attrName>ppt_x</p:attrName>
                                        </p:attrNameLst>
                                      </p:cBhvr>
                                      <p:tavLst>
                                        <p:tav tm="0">
                                          <p:val>
                                            <p:strVal val="ppt_x"/>
                                          </p:val>
                                        </p:tav>
                                        <p:tav tm="100000">
                                          <p:val>
                                            <p:strVal val="ppt_x"/>
                                          </p:val>
                                        </p:tav>
                                      </p:tavLst>
                                    </p:anim>
                                    <p:anim calcmode="lin" valueType="num">
                                      <p:cBhvr>
                                        <p:cTn id="22" dur="1000"/>
                                        <p:tgtEl>
                                          <p:spTgt spid="2"/>
                                        </p:tgtEl>
                                        <p:attrNameLst>
                                          <p:attrName>ppt_y</p:attrName>
                                        </p:attrNameLst>
                                      </p:cBhvr>
                                      <p:tavLst>
                                        <p:tav tm="0">
                                          <p:val>
                                            <p:strVal val="ppt_y"/>
                                          </p:val>
                                        </p:tav>
                                        <p:tav tm="100000">
                                          <p:val>
                                            <p:strVal val="ppt_y+.1"/>
                                          </p:val>
                                        </p:tav>
                                      </p:tavLst>
                                    </p:anim>
                                    <p:set>
                                      <p:cBhvr>
                                        <p:cTn id="23" dur="1" fill="hold">
                                          <p:stCondLst>
                                            <p:cond delay="9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A915-F482-449B-9364-EAF6EC3A947B}"/>
              </a:ext>
            </a:extLst>
          </p:cNvPr>
          <p:cNvSpPr>
            <a:spLocks noGrp="1"/>
          </p:cNvSpPr>
          <p:nvPr>
            <p:ph type="title"/>
          </p:nvPr>
        </p:nvSpPr>
        <p:spPr/>
        <p:txBody>
          <a:bodyPr/>
          <a:lstStyle/>
          <a:p>
            <a:r>
              <a:rPr lang="en-US" dirty="0"/>
              <a:t>Clustering Examples</a:t>
            </a:r>
          </a:p>
        </p:txBody>
      </p:sp>
      <p:sp>
        <p:nvSpPr>
          <p:cNvPr id="3" name="Content Placeholder 2">
            <a:extLst>
              <a:ext uri="{FF2B5EF4-FFF2-40B4-BE49-F238E27FC236}">
                <a16:creationId xmlns:a16="http://schemas.microsoft.com/office/drawing/2014/main" id="{86DEA076-BB5F-4FA2-8D9E-9B19C8EC2E2C}"/>
              </a:ext>
            </a:extLst>
          </p:cNvPr>
          <p:cNvSpPr>
            <a:spLocks noGrp="1"/>
          </p:cNvSpPr>
          <p:nvPr>
            <p:ph idx="1"/>
          </p:nvPr>
        </p:nvSpPr>
        <p:spPr/>
        <p:txBody>
          <a:bodyPr>
            <a:normAutofit/>
          </a:bodyPr>
          <a:lstStyle/>
          <a:p>
            <a:r>
              <a:rPr lang="en-US" b="1" dirty="0"/>
              <a:t>Libraries :</a:t>
            </a:r>
            <a:r>
              <a:rPr lang="en-US" dirty="0"/>
              <a:t> It is used in clustering different books on the basis of topics and information.</a:t>
            </a:r>
          </a:p>
          <a:p>
            <a:r>
              <a:rPr lang="en-US" b="1" dirty="0"/>
              <a:t>Biology :</a:t>
            </a:r>
            <a:r>
              <a:rPr lang="en-US" dirty="0"/>
              <a:t> It can be used for classification among different species of plants and animals.</a:t>
            </a:r>
          </a:p>
          <a:p>
            <a:r>
              <a:rPr lang="en-US" b="1" dirty="0"/>
              <a:t>City Planning :</a:t>
            </a:r>
            <a:r>
              <a:rPr lang="en-US" dirty="0"/>
              <a:t> It is used to make groups of houses and to study their values based on their geographical locations and other factors present.</a:t>
            </a:r>
          </a:p>
          <a:p>
            <a:r>
              <a:rPr lang="en-US" b="1" dirty="0"/>
              <a:t>Earthquake studies :</a:t>
            </a:r>
            <a:r>
              <a:rPr lang="en-US" dirty="0"/>
              <a:t> By learning the earthquake affected areas we can determine the dangerous zones.</a:t>
            </a:r>
          </a:p>
        </p:txBody>
      </p:sp>
    </p:spTree>
    <p:extLst>
      <p:ext uri="{BB962C8B-B14F-4D97-AF65-F5344CB8AC3E}">
        <p14:creationId xmlns:p14="http://schemas.microsoft.com/office/powerpoint/2010/main" val="396259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0BEA2-0D6B-40DD-8FD2-2F0D3BB58170}"/>
              </a:ext>
            </a:extLst>
          </p:cNvPr>
          <p:cNvSpPr>
            <a:spLocks noGrp="1"/>
          </p:cNvSpPr>
          <p:nvPr>
            <p:ph type="title"/>
          </p:nvPr>
        </p:nvSpPr>
        <p:spPr/>
        <p:txBody>
          <a:bodyPr/>
          <a:lstStyle/>
          <a:p>
            <a:r>
              <a:rPr lang="en-US" b="1" dirty="0"/>
              <a:t>Clustering Methods :</a:t>
            </a:r>
            <a:endParaRPr lang="en-US" dirty="0"/>
          </a:p>
        </p:txBody>
      </p:sp>
      <p:sp>
        <p:nvSpPr>
          <p:cNvPr id="3" name="Content Placeholder 2">
            <a:extLst>
              <a:ext uri="{FF2B5EF4-FFF2-40B4-BE49-F238E27FC236}">
                <a16:creationId xmlns:a16="http://schemas.microsoft.com/office/drawing/2014/main" id="{698AFFC8-FC4E-4C1A-B2C3-367CB8ECD4F6}"/>
              </a:ext>
            </a:extLst>
          </p:cNvPr>
          <p:cNvSpPr>
            <a:spLocks noGrp="1"/>
          </p:cNvSpPr>
          <p:nvPr>
            <p:ph idx="1"/>
          </p:nvPr>
        </p:nvSpPr>
        <p:spPr/>
        <p:txBody>
          <a:bodyPr/>
          <a:lstStyle/>
          <a:p>
            <a:r>
              <a:rPr lang="en-US" b="1" dirty="0"/>
              <a:t>Density-Based Methods</a:t>
            </a:r>
          </a:p>
          <a:p>
            <a:r>
              <a:rPr lang="en-US" b="1" dirty="0"/>
              <a:t>Hierarchical Based Methods</a:t>
            </a:r>
          </a:p>
          <a:p>
            <a:r>
              <a:rPr lang="en-US" b="1" dirty="0"/>
              <a:t>Partitioning Methods</a:t>
            </a:r>
          </a:p>
          <a:p>
            <a:r>
              <a:rPr lang="en-US" b="1" dirty="0"/>
              <a:t>Grid-based Methods</a:t>
            </a:r>
            <a:endParaRPr lang="en-US" dirty="0"/>
          </a:p>
        </p:txBody>
      </p:sp>
      <p:pic>
        <p:nvPicPr>
          <p:cNvPr id="2050" name="Picture 2" descr="https://cdncontribute.geeksforgeeks.org/wp-content/uploads/k-means-copy.jpg">
            <a:extLst>
              <a:ext uri="{FF2B5EF4-FFF2-40B4-BE49-F238E27FC236}">
                <a16:creationId xmlns:a16="http://schemas.microsoft.com/office/drawing/2014/main" id="{C50888E4-1ED1-48E1-B79E-88E19DF6F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042" y="2906225"/>
            <a:ext cx="4758469" cy="327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19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1B24-38F0-4EF2-B653-41B5DD6FFF7C}"/>
              </a:ext>
            </a:extLst>
          </p:cNvPr>
          <p:cNvSpPr>
            <a:spLocks noGrp="1"/>
          </p:cNvSpPr>
          <p:nvPr>
            <p:ph type="title"/>
          </p:nvPr>
        </p:nvSpPr>
        <p:spPr/>
        <p:txBody>
          <a:bodyPr/>
          <a:lstStyle/>
          <a:p>
            <a:r>
              <a:rPr lang="en-US" dirty="0"/>
              <a:t>Important Steps in Data Mining </a:t>
            </a:r>
          </a:p>
        </p:txBody>
      </p:sp>
      <p:graphicFrame>
        <p:nvGraphicFramePr>
          <p:cNvPr id="4" name="Content Placeholder 3">
            <a:extLst>
              <a:ext uri="{FF2B5EF4-FFF2-40B4-BE49-F238E27FC236}">
                <a16:creationId xmlns:a16="http://schemas.microsoft.com/office/drawing/2014/main" id="{73B4F704-EBD5-4647-9DAE-955CB7F0A434}"/>
              </a:ext>
            </a:extLst>
          </p:cNvPr>
          <p:cNvGraphicFramePr>
            <a:graphicFrameLocks noGrp="1"/>
          </p:cNvGraphicFramePr>
          <p:nvPr>
            <p:ph idx="1"/>
            <p:extLst>
              <p:ext uri="{D42A27DB-BD31-4B8C-83A1-F6EECF244321}">
                <p14:modId xmlns:p14="http://schemas.microsoft.com/office/powerpoint/2010/main" val="3734866704"/>
              </p:ext>
            </p:extLst>
          </p:nvPr>
        </p:nvGraphicFramePr>
        <p:xfrm>
          <a:off x="372208"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182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170A-2333-4716-BACE-BC476D892EE7}"/>
              </a:ext>
            </a:extLst>
          </p:cNvPr>
          <p:cNvSpPr>
            <a:spLocks noGrp="1"/>
          </p:cNvSpPr>
          <p:nvPr>
            <p:ph type="title"/>
          </p:nvPr>
        </p:nvSpPr>
        <p:spPr/>
        <p:txBody>
          <a:bodyPr/>
          <a:lstStyle/>
          <a:p>
            <a:r>
              <a:rPr lang="en-US" b="1" dirty="0"/>
              <a:t>Density-Based Methods</a:t>
            </a:r>
            <a:br>
              <a:rPr lang="en-US" b="1" dirty="0"/>
            </a:br>
            <a:endParaRPr lang="en-US" dirty="0"/>
          </a:p>
        </p:txBody>
      </p:sp>
      <p:sp>
        <p:nvSpPr>
          <p:cNvPr id="3" name="Content Placeholder 2">
            <a:extLst>
              <a:ext uri="{FF2B5EF4-FFF2-40B4-BE49-F238E27FC236}">
                <a16:creationId xmlns:a16="http://schemas.microsoft.com/office/drawing/2014/main" id="{5D1E48CD-80FA-429B-89B7-22DFA34A0D75}"/>
              </a:ext>
            </a:extLst>
          </p:cNvPr>
          <p:cNvSpPr>
            <a:spLocks noGrp="1"/>
          </p:cNvSpPr>
          <p:nvPr>
            <p:ph idx="1"/>
          </p:nvPr>
        </p:nvSpPr>
        <p:spPr/>
        <p:txBody>
          <a:bodyPr/>
          <a:lstStyle/>
          <a:p>
            <a:r>
              <a:rPr lang="en-US" dirty="0"/>
              <a:t>These methods consider the clusters as the dense region having some similarity and different from the lower dense region of the space. These methods have good accuracy and ability to merge two clusters.</a:t>
            </a:r>
          </a:p>
          <a:p>
            <a:r>
              <a:rPr lang="en-US" dirty="0"/>
              <a:t>Example </a:t>
            </a:r>
            <a:r>
              <a:rPr lang="en-US" i="1" dirty="0"/>
              <a:t>DBSCAN (Density-Based Spatial Clustering of Applications with Noise) </a:t>
            </a:r>
            <a:r>
              <a:rPr lang="en-US" dirty="0"/>
              <a:t>, </a:t>
            </a:r>
            <a:r>
              <a:rPr lang="en-US" i="1" dirty="0"/>
              <a:t>OPTICS (Ordering Points to Identify Clustering Structure)</a:t>
            </a:r>
            <a:r>
              <a:rPr lang="en-US" dirty="0"/>
              <a:t> etc.</a:t>
            </a:r>
          </a:p>
        </p:txBody>
      </p:sp>
    </p:spTree>
    <p:extLst>
      <p:ext uri="{BB962C8B-B14F-4D97-AF65-F5344CB8AC3E}">
        <p14:creationId xmlns:p14="http://schemas.microsoft.com/office/powerpoint/2010/main" val="2382894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80F3-162A-4E6F-8EBD-5DB948267DC7}"/>
              </a:ext>
            </a:extLst>
          </p:cNvPr>
          <p:cNvSpPr>
            <a:spLocks noGrp="1"/>
          </p:cNvSpPr>
          <p:nvPr>
            <p:ph type="title"/>
          </p:nvPr>
        </p:nvSpPr>
        <p:spPr/>
        <p:txBody>
          <a:bodyPr/>
          <a:lstStyle/>
          <a:p>
            <a:r>
              <a:rPr lang="en-US" b="1" dirty="0"/>
              <a:t>Hierarchical Based Methods</a:t>
            </a:r>
            <a:br>
              <a:rPr lang="en-US" b="1" dirty="0"/>
            </a:br>
            <a:endParaRPr lang="en-US" dirty="0"/>
          </a:p>
        </p:txBody>
      </p:sp>
      <p:sp>
        <p:nvSpPr>
          <p:cNvPr id="3" name="Content Placeholder 2">
            <a:extLst>
              <a:ext uri="{FF2B5EF4-FFF2-40B4-BE49-F238E27FC236}">
                <a16:creationId xmlns:a16="http://schemas.microsoft.com/office/drawing/2014/main" id="{79CCA235-B48A-449F-BE18-72DFD2B3A0B6}"/>
              </a:ext>
            </a:extLst>
          </p:cNvPr>
          <p:cNvSpPr>
            <a:spLocks noGrp="1"/>
          </p:cNvSpPr>
          <p:nvPr>
            <p:ph idx="1"/>
          </p:nvPr>
        </p:nvSpPr>
        <p:spPr/>
        <p:txBody>
          <a:bodyPr>
            <a:normAutofit/>
          </a:bodyPr>
          <a:lstStyle/>
          <a:p>
            <a:r>
              <a:rPr lang="en-US" dirty="0"/>
              <a:t>The clusters formed in this method forms a tree type structure based on the hierarchy. </a:t>
            </a:r>
          </a:p>
          <a:p>
            <a:r>
              <a:rPr lang="en-US" dirty="0"/>
              <a:t>New clusters are formed using the previously formed one. It is divided into two category:</a:t>
            </a:r>
            <a:br>
              <a:rPr lang="en-US" dirty="0"/>
            </a:br>
            <a:r>
              <a:rPr lang="en-US" b="1" dirty="0"/>
              <a:t>-&gt; Agglomerative</a:t>
            </a:r>
            <a:r>
              <a:rPr lang="en-US" dirty="0"/>
              <a:t> (</a:t>
            </a:r>
            <a:r>
              <a:rPr lang="en-US" i="1" dirty="0"/>
              <a:t>bottom up approach</a:t>
            </a:r>
            <a:r>
              <a:rPr lang="en-US" dirty="0"/>
              <a:t>)</a:t>
            </a:r>
            <a:br>
              <a:rPr lang="en-US" dirty="0"/>
            </a:br>
            <a:r>
              <a:rPr lang="en-US" b="1" dirty="0"/>
              <a:t>-&gt; Divisive</a:t>
            </a:r>
            <a:r>
              <a:rPr lang="en-US" dirty="0"/>
              <a:t> (</a:t>
            </a:r>
            <a:r>
              <a:rPr lang="en-US" i="1" dirty="0"/>
              <a:t>top down approach</a:t>
            </a:r>
            <a:r>
              <a:rPr lang="en-US" dirty="0"/>
              <a:t>) .</a:t>
            </a:r>
            <a:br>
              <a:rPr lang="en-US" dirty="0"/>
            </a:br>
            <a:endParaRPr lang="en-US" dirty="0"/>
          </a:p>
          <a:p>
            <a:r>
              <a:rPr lang="en-US" dirty="0"/>
              <a:t>Examples </a:t>
            </a:r>
            <a:r>
              <a:rPr lang="en-US" i="1" dirty="0"/>
              <a:t>CURE (Clustering Using Representatives), BIRCH (Balanced Iterative Reducing Clustering and using Hierarchies)</a:t>
            </a:r>
            <a:r>
              <a:rPr lang="en-US" dirty="0"/>
              <a:t> etc.</a:t>
            </a:r>
          </a:p>
        </p:txBody>
      </p:sp>
      <p:sp>
        <p:nvSpPr>
          <p:cNvPr id="4" name="Title 1">
            <a:extLst>
              <a:ext uri="{FF2B5EF4-FFF2-40B4-BE49-F238E27FC236}">
                <a16:creationId xmlns:a16="http://schemas.microsoft.com/office/drawing/2014/main" id="{FEEB1282-0E5D-4D86-8C93-734B40183B4F}"/>
              </a:ext>
            </a:extLst>
          </p:cNvPr>
          <p:cNvSpPr txBox="1">
            <a:spLocks/>
          </p:cNvSpPr>
          <p:nvPr/>
        </p:nvSpPr>
        <p:spPr>
          <a:xfrm>
            <a:off x="838200" y="347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Tree>
    <p:extLst>
      <p:ext uri="{BB962C8B-B14F-4D97-AF65-F5344CB8AC3E}">
        <p14:creationId xmlns:p14="http://schemas.microsoft.com/office/powerpoint/2010/main" val="2598252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E91B-2D10-41A0-9104-AD6DBCEA36FD}"/>
              </a:ext>
            </a:extLst>
          </p:cNvPr>
          <p:cNvSpPr>
            <a:spLocks noGrp="1"/>
          </p:cNvSpPr>
          <p:nvPr>
            <p:ph type="title"/>
          </p:nvPr>
        </p:nvSpPr>
        <p:spPr/>
        <p:txBody>
          <a:bodyPr/>
          <a:lstStyle/>
          <a:p>
            <a:r>
              <a:rPr lang="en-US" b="1" dirty="0"/>
              <a:t>Partitioning Methods</a:t>
            </a:r>
            <a:br>
              <a:rPr lang="en-US" b="1" dirty="0"/>
            </a:br>
            <a:endParaRPr lang="en-US" dirty="0"/>
          </a:p>
        </p:txBody>
      </p:sp>
      <p:sp>
        <p:nvSpPr>
          <p:cNvPr id="3" name="Content Placeholder 2">
            <a:extLst>
              <a:ext uri="{FF2B5EF4-FFF2-40B4-BE49-F238E27FC236}">
                <a16:creationId xmlns:a16="http://schemas.microsoft.com/office/drawing/2014/main" id="{F3520323-CC9D-49E9-959D-1D502F91B0A9}"/>
              </a:ext>
            </a:extLst>
          </p:cNvPr>
          <p:cNvSpPr>
            <a:spLocks noGrp="1"/>
          </p:cNvSpPr>
          <p:nvPr>
            <p:ph idx="1"/>
          </p:nvPr>
        </p:nvSpPr>
        <p:spPr/>
        <p:txBody>
          <a:bodyPr/>
          <a:lstStyle/>
          <a:p>
            <a:r>
              <a:rPr lang="en-US" dirty="0"/>
              <a:t>These methods partition the objects into k clusters and each partition forms one cluster. </a:t>
            </a:r>
          </a:p>
          <a:p>
            <a:r>
              <a:rPr lang="en-US" dirty="0"/>
              <a:t>Example </a:t>
            </a:r>
            <a:r>
              <a:rPr lang="en-US" i="1" dirty="0"/>
              <a:t>K-means, CLARANS (Clustering Large Applications based upon randomized Search)</a:t>
            </a:r>
            <a:r>
              <a:rPr lang="en-US" dirty="0"/>
              <a:t> etc.</a:t>
            </a:r>
          </a:p>
        </p:txBody>
      </p:sp>
    </p:spTree>
    <p:extLst>
      <p:ext uri="{BB962C8B-B14F-4D97-AF65-F5344CB8AC3E}">
        <p14:creationId xmlns:p14="http://schemas.microsoft.com/office/powerpoint/2010/main" val="1440261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6E4F-7050-4FEA-8B4F-944E075879A9}"/>
              </a:ext>
            </a:extLst>
          </p:cNvPr>
          <p:cNvSpPr>
            <a:spLocks noGrp="1"/>
          </p:cNvSpPr>
          <p:nvPr>
            <p:ph type="title"/>
          </p:nvPr>
        </p:nvSpPr>
        <p:spPr/>
        <p:txBody>
          <a:bodyPr/>
          <a:lstStyle/>
          <a:p>
            <a:r>
              <a:rPr lang="en-US" b="1" dirty="0"/>
              <a:t>Grid-based Methods</a:t>
            </a:r>
            <a:br>
              <a:rPr lang="en-US" dirty="0"/>
            </a:br>
            <a:endParaRPr lang="en-US" dirty="0"/>
          </a:p>
        </p:txBody>
      </p:sp>
      <p:sp>
        <p:nvSpPr>
          <p:cNvPr id="3" name="Content Placeholder 2">
            <a:extLst>
              <a:ext uri="{FF2B5EF4-FFF2-40B4-BE49-F238E27FC236}">
                <a16:creationId xmlns:a16="http://schemas.microsoft.com/office/drawing/2014/main" id="{1243F998-7D0E-43CD-8240-7746B04CE8EE}"/>
              </a:ext>
            </a:extLst>
          </p:cNvPr>
          <p:cNvSpPr>
            <a:spLocks noGrp="1"/>
          </p:cNvSpPr>
          <p:nvPr>
            <p:ph idx="1"/>
          </p:nvPr>
        </p:nvSpPr>
        <p:spPr/>
        <p:txBody>
          <a:bodyPr/>
          <a:lstStyle/>
          <a:p>
            <a:r>
              <a:rPr lang="en-US" dirty="0"/>
              <a:t>In this method the data space are formulated into a finite number of cells that form a grid-like structure. All the clustering operation done on these grids are fast and independent of the number of data objects</a:t>
            </a:r>
          </a:p>
          <a:p>
            <a:r>
              <a:rPr lang="en-US" dirty="0"/>
              <a:t>Example </a:t>
            </a:r>
            <a:r>
              <a:rPr lang="en-US" i="1" dirty="0"/>
              <a:t>STING (Statistical Information Grid), wave cluster, CLIQUE (Clustering In Quest)</a:t>
            </a:r>
            <a:r>
              <a:rPr lang="en-US" dirty="0"/>
              <a:t> etc.</a:t>
            </a:r>
          </a:p>
        </p:txBody>
      </p:sp>
    </p:spTree>
    <p:extLst>
      <p:ext uri="{BB962C8B-B14F-4D97-AF65-F5344CB8AC3E}">
        <p14:creationId xmlns:p14="http://schemas.microsoft.com/office/powerpoint/2010/main" val="112485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BD4F-31AC-41C9-A088-61132A8DDDEC}"/>
              </a:ext>
            </a:extLst>
          </p:cNvPr>
          <p:cNvSpPr>
            <a:spLocks noGrp="1"/>
          </p:cNvSpPr>
          <p:nvPr>
            <p:ph type="title"/>
          </p:nvPr>
        </p:nvSpPr>
        <p:spPr/>
        <p:txBody>
          <a:bodyPr/>
          <a:lstStyle/>
          <a:p>
            <a:r>
              <a:rPr lang="en-US" dirty="0"/>
              <a:t>K-means Clustering</a:t>
            </a:r>
            <a:br>
              <a:rPr lang="en-US" dirty="0"/>
            </a:br>
            <a:endParaRPr lang="en-US" dirty="0"/>
          </a:p>
        </p:txBody>
      </p:sp>
      <p:sp>
        <p:nvSpPr>
          <p:cNvPr id="3" name="Content Placeholder 2">
            <a:extLst>
              <a:ext uri="{FF2B5EF4-FFF2-40B4-BE49-F238E27FC236}">
                <a16:creationId xmlns:a16="http://schemas.microsoft.com/office/drawing/2014/main" id="{D5E90B11-1AFE-4116-9656-1ABE1598A758}"/>
              </a:ext>
            </a:extLst>
          </p:cNvPr>
          <p:cNvSpPr>
            <a:spLocks noGrp="1"/>
          </p:cNvSpPr>
          <p:nvPr>
            <p:ph idx="1"/>
          </p:nvPr>
        </p:nvSpPr>
        <p:spPr/>
        <p:txBody>
          <a:bodyPr>
            <a:normAutofit fontScale="92500" lnSpcReduction="10000"/>
          </a:bodyPr>
          <a:lstStyle/>
          <a:p>
            <a:r>
              <a:rPr lang="en-US" dirty="0"/>
              <a:t>The goal of this algorithm is to find groups in the data, with the number of groups represented by the variable </a:t>
            </a:r>
            <a:r>
              <a:rPr lang="en-US" i="1" dirty="0"/>
              <a:t>K</a:t>
            </a:r>
            <a:r>
              <a:rPr lang="en-US" dirty="0"/>
              <a:t>.</a:t>
            </a:r>
          </a:p>
          <a:p>
            <a:endParaRPr lang="en-US" dirty="0"/>
          </a:p>
          <a:p>
            <a:r>
              <a:rPr lang="en-US" dirty="0"/>
              <a:t>The algorithm works iteratively to assign each data point to one of </a:t>
            </a:r>
            <a:r>
              <a:rPr lang="en-US" i="1" dirty="0"/>
              <a:t>K</a:t>
            </a:r>
            <a:r>
              <a:rPr lang="en-US" dirty="0"/>
              <a:t> groups based on the features that are provided. Data points are clustered based on feature similarity. </a:t>
            </a:r>
          </a:p>
          <a:p>
            <a:endParaRPr lang="fa-IR" dirty="0"/>
          </a:p>
          <a:p>
            <a:r>
              <a:rPr lang="en-US" dirty="0"/>
              <a:t>The algorithm iterates between steps one and two until a stopping criterion is met (i.e., no data points change clusters, the sum of the distances is minimized, or some maximum number of iterations is reached).</a:t>
            </a:r>
          </a:p>
        </p:txBody>
      </p:sp>
    </p:spTree>
    <p:extLst>
      <p:ext uri="{BB962C8B-B14F-4D97-AF65-F5344CB8AC3E}">
        <p14:creationId xmlns:p14="http://schemas.microsoft.com/office/powerpoint/2010/main" val="3386567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B71C-7DB8-4809-B571-CC4246A3DCF6}"/>
              </a:ext>
            </a:extLst>
          </p:cNvPr>
          <p:cNvSpPr>
            <a:spLocks noGrp="1"/>
          </p:cNvSpPr>
          <p:nvPr>
            <p:ph type="title"/>
          </p:nvPr>
        </p:nvSpPr>
        <p:spPr>
          <a:xfrm>
            <a:off x="2108044" y="288388"/>
            <a:ext cx="7729728" cy="1188720"/>
          </a:xfrm>
        </p:spPr>
        <p:txBody>
          <a:bodyPr/>
          <a:lstStyle/>
          <a:p>
            <a:r>
              <a:rPr lang="en-US" dirty="0"/>
              <a:t>K Means Algorithm</a:t>
            </a:r>
          </a:p>
        </p:txBody>
      </p:sp>
      <p:sp>
        <p:nvSpPr>
          <p:cNvPr id="3" name="Content Placeholder 2">
            <a:extLst>
              <a:ext uri="{FF2B5EF4-FFF2-40B4-BE49-F238E27FC236}">
                <a16:creationId xmlns:a16="http://schemas.microsoft.com/office/drawing/2014/main" id="{4C9EFCBE-51AC-444F-81BF-6105FBD2FAD0}"/>
              </a:ext>
            </a:extLst>
          </p:cNvPr>
          <p:cNvSpPr>
            <a:spLocks noGrp="1"/>
          </p:cNvSpPr>
          <p:nvPr>
            <p:ph idx="1"/>
          </p:nvPr>
        </p:nvSpPr>
        <p:spPr>
          <a:xfrm>
            <a:off x="838200" y="1477108"/>
            <a:ext cx="10515600" cy="4699855"/>
          </a:xfrm>
        </p:spPr>
        <p:txBody>
          <a:bodyPr>
            <a:normAutofit/>
          </a:bodyPr>
          <a:lstStyle/>
          <a:p>
            <a:endParaRPr lang="en-US" dirty="0"/>
          </a:p>
          <a:p>
            <a:r>
              <a:rPr lang="en-US" dirty="0"/>
              <a:t>The algorithm starts with initial estimates for the </a:t>
            </a:r>
            <a:r>
              <a:rPr lang="en-US" i="1" dirty="0"/>
              <a:t>Κ </a:t>
            </a:r>
            <a:r>
              <a:rPr lang="en-US" dirty="0"/>
              <a:t>centroids, which can either be randomly generated or randomly selected from the dataset. The algorithm then iterates between two steps:</a:t>
            </a:r>
          </a:p>
          <a:p>
            <a:pPr marL="0" indent="0">
              <a:buNone/>
            </a:pPr>
            <a:r>
              <a:rPr lang="en-US" dirty="0"/>
              <a:t>1. Data assignment step:</a:t>
            </a:r>
          </a:p>
          <a:p>
            <a:r>
              <a:rPr lang="en-US" dirty="0"/>
              <a:t>Each centroid defines one of the clusters. In this step, each data point is assigned to its nearest centroid, based on the squared Euclidean distance. More formally, if ci is the collection of centroids in set C, then each data point x is assigned to a cluster based on</a:t>
            </a:r>
          </a:p>
          <a:p>
            <a:pPr marL="0" indent="0">
              <a:buNone/>
            </a:pPr>
            <a:endParaRPr lang="en-US" dirty="0"/>
          </a:p>
          <a:p>
            <a:pPr marL="0" indent="0">
              <a:buNone/>
            </a:pPr>
            <a:endParaRPr lang="en-US" dirty="0"/>
          </a:p>
          <a:p>
            <a:pPr marL="0" indent="0">
              <a:buNone/>
            </a:pPr>
            <a:r>
              <a:rPr lang="en-US" dirty="0"/>
              <a:t>2. Centroid update step:</a:t>
            </a:r>
          </a:p>
          <a:p>
            <a:r>
              <a:rPr lang="en-US" dirty="0"/>
              <a:t>In this step, the centroids are recomputed. This is done by taking the mean of all data points assigned to that centroid's cluster.</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37164962-524E-40CF-95D1-6C042C7D2C81}"/>
              </a:ext>
            </a:extLst>
          </p:cNvPr>
          <p:cNvPicPr>
            <a:picLocks noChangeAspect="1"/>
          </p:cNvPicPr>
          <p:nvPr/>
        </p:nvPicPr>
        <p:blipFill>
          <a:blip r:embed="rId2"/>
          <a:stretch>
            <a:fillRect/>
          </a:stretch>
        </p:blipFill>
        <p:spPr>
          <a:xfrm>
            <a:off x="6304690" y="3711148"/>
            <a:ext cx="2834760" cy="808099"/>
          </a:xfrm>
          <a:prstGeom prst="rect">
            <a:avLst/>
          </a:prstGeom>
        </p:spPr>
      </p:pic>
      <p:pic>
        <p:nvPicPr>
          <p:cNvPr id="8" name="Picture 7">
            <a:extLst>
              <a:ext uri="{FF2B5EF4-FFF2-40B4-BE49-F238E27FC236}">
                <a16:creationId xmlns:a16="http://schemas.microsoft.com/office/drawing/2014/main" id="{7448BEE5-D4EF-4A7D-B0C3-CED8EF40666A}"/>
              </a:ext>
            </a:extLst>
          </p:cNvPr>
          <p:cNvPicPr>
            <a:picLocks noChangeAspect="1"/>
          </p:cNvPicPr>
          <p:nvPr/>
        </p:nvPicPr>
        <p:blipFill>
          <a:blip r:embed="rId3"/>
          <a:stretch>
            <a:fillRect/>
          </a:stretch>
        </p:blipFill>
        <p:spPr>
          <a:xfrm>
            <a:off x="6735966" y="5513327"/>
            <a:ext cx="2403484" cy="854319"/>
          </a:xfrm>
          <a:prstGeom prst="rect">
            <a:avLst/>
          </a:prstGeom>
        </p:spPr>
      </p:pic>
    </p:spTree>
    <p:extLst>
      <p:ext uri="{BB962C8B-B14F-4D97-AF65-F5344CB8AC3E}">
        <p14:creationId xmlns:p14="http://schemas.microsoft.com/office/powerpoint/2010/main" val="2528114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EBDA-9159-4017-A4E9-609FB16CBAB3}"/>
              </a:ext>
            </a:extLst>
          </p:cNvPr>
          <p:cNvSpPr>
            <a:spLocks noGrp="1"/>
          </p:cNvSpPr>
          <p:nvPr>
            <p:ph type="title"/>
          </p:nvPr>
        </p:nvSpPr>
        <p:spPr/>
        <p:txBody>
          <a:bodyPr/>
          <a:lstStyle/>
          <a:p>
            <a:r>
              <a:rPr lang="en-US" dirty="0"/>
              <a:t>K Means</a:t>
            </a:r>
          </a:p>
        </p:txBody>
      </p:sp>
      <p:sp>
        <p:nvSpPr>
          <p:cNvPr id="3" name="Content Placeholder 2">
            <a:extLst>
              <a:ext uri="{FF2B5EF4-FFF2-40B4-BE49-F238E27FC236}">
                <a16:creationId xmlns:a16="http://schemas.microsoft.com/office/drawing/2014/main" id="{A4167899-54A8-402E-9773-F6B8587BBFC1}"/>
              </a:ext>
            </a:extLst>
          </p:cNvPr>
          <p:cNvSpPr>
            <a:spLocks noGrp="1"/>
          </p:cNvSpPr>
          <p:nvPr>
            <p:ph idx="1"/>
          </p:nvPr>
        </p:nvSpPr>
        <p:spPr/>
        <p:txBody>
          <a:bodyPr/>
          <a:lstStyle/>
          <a:p>
            <a:r>
              <a:rPr lang="en-US" dirty="0"/>
              <a:t>To find the number of clusters in the data, the user needs to run the </a:t>
            </a:r>
            <a:r>
              <a:rPr lang="en-US" i="1" dirty="0"/>
              <a:t>K</a:t>
            </a:r>
            <a:r>
              <a:rPr lang="en-US" dirty="0"/>
              <a:t>-means clustering algorithm for a range of </a:t>
            </a:r>
            <a:r>
              <a:rPr lang="en-US" i="1" dirty="0"/>
              <a:t>K</a:t>
            </a:r>
            <a:r>
              <a:rPr lang="en-US" dirty="0"/>
              <a:t> values and compare the results. </a:t>
            </a:r>
            <a:endParaRPr lang="fa-IR" dirty="0"/>
          </a:p>
          <a:p>
            <a:r>
              <a:rPr lang="en-US" dirty="0"/>
              <a:t>In general, there is no method for determining exact value of </a:t>
            </a:r>
            <a:r>
              <a:rPr lang="en-US" i="1" dirty="0"/>
              <a:t>K</a:t>
            </a:r>
            <a:r>
              <a:rPr lang="en-US" dirty="0"/>
              <a:t>, but an accurate estimate can be obtained using the following techniques.</a:t>
            </a:r>
          </a:p>
        </p:txBody>
      </p:sp>
    </p:spTree>
    <p:extLst>
      <p:ext uri="{BB962C8B-B14F-4D97-AF65-F5344CB8AC3E}">
        <p14:creationId xmlns:p14="http://schemas.microsoft.com/office/powerpoint/2010/main" val="2537425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EB55-E809-43C5-8096-07D0E33D3146}"/>
              </a:ext>
            </a:extLst>
          </p:cNvPr>
          <p:cNvSpPr>
            <a:spLocks noGrp="1"/>
          </p:cNvSpPr>
          <p:nvPr>
            <p:ph type="title"/>
          </p:nvPr>
        </p:nvSpPr>
        <p:spPr/>
        <p:txBody>
          <a:bodyPr/>
          <a:lstStyle/>
          <a:p>
            <a:r>
              <a:rPr lang="en-US" dirty="0"/>
              <a:t>Techniques for validating </a:t>
            </a:r>
            <a:r>
              <a:rPr lang="en-US" i="1" dirty="0"/>
              <a:t>K</a:t>
            </a:r>
            <a:endParaRPr lang="en-US" dirty="0"/>
          </a:p>
        </p:txBody>
      </p:sp>
      <p:sp>
        <p:nvSpPr>
          <p:cNvPr id="3" name="Content Placeholder 2">
            <a:extLst>
              <a:ext uri="{FF2B5EF4-FFF2-40B4-BE49-F238E27FC236}">
                <a16:creationId xmlns:a16="http://schemas.microsoft.com/office/drawing/2014/main" id="{78F4C642-B28A-4352-AEC8-48A4BDF41622}"/>
              </a:ext>
            </a:extLst>
          </p:cNvPr>
          <p:cNvSpPr>
            <a:spLocks noGrp="1"/>
          </p:cNvSpPr>
          <p:nvPr>
            <p:ph idx="1"/>
          </p:nvPr>
        </p:nvSpPr>
        <p:spPr/>
        <p:txBody>
          <a:bodyPr/>
          <a:lstStyle/>
          <a:p>
            <a:r>
              <a:rPr lang="en-US" dirty="0"/>
              <a:t>Elbow Plot</a:t>
            </a:r>
          </a:p>
          <a:p>
            <a:r>
              <a:rPr lang="en-US" dirty="0"/>
              <a:t>Cross-validation </a:t>
            </a:r>
          </a:p>
          <a:p>
            <a:r>
              <a:rPr lang="en-US" dirty="0"/>
              <a:t>Information criteria</a:t>
            </a:r>
          </a:p>
          <a:p>
            <a:r>
              <a:rPr lang="en-US" dirty="0"/>
              <a:t>The information theoretic jump method </a:t>
            </a:r>
          </a:p>
          <a:p>
            <a:r>
              <a:rPr lang="en-US" dirty="0"/>
              <a:t>The silhouette method</a:t>
            </a:r>
          </a:p>
          <a:p>
            <a:r>
              <a:rPr lang="en-US" dirty="0"/>
              <a:t>The G-means algorithm</a:t>
            </a:r>
          </a:p>
        </p:txBody>
      </p:sp>
    </p:spTree>
    <p:extLst>
      <p:ext uri="{BB962C8B-B14F-4D97-AF65-F5344CB8AC3E}">
        <p14:creationId xmlns:p14="http://schemas.microsoft.com/office/powerpoint/2010/main" val="1981346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F481-66EA-4DBC-A0B0-590CE915EE06}"/>
              </a:ext>
            </a:extLst>
          </p:cNvPr>
          <p:cNvSpPr>
            <a:spLocks noGrp="1"/>
          </p:cNvSpPr>
          <p:nvPr>
            <p:ph type="title"/>
          </p:nvPr>
        </p:nvSpPr>
        <p:spPr/>
        <p:txBody>
          <a:bodyPr/>
          <a:lstStyle/>
          <a:p>
            <a:r>
              <a:rPr lang="en-US" dirty="0"/>
              <a:t>Elbow Plot</a:t>
            </a:r>
          </a:p>
        </p:txBody>
      </p:sp>
      <p:sp>
        <p:nvSpPr>
          <p:cNvPr id="3" name="Content Placeholder 2">
            <a:extLst>
              <a:ext uri="{FF2B5EF4-FFF2-40B4-BE49-F238E27FC236}">
                <a16:creationId xmlns:a16="http://schemas.microsoft.com/office/drawing/2014/main" id="{87ED8387-8656-4AD7-AEFE-B0DEDEE8767D}"/>
              </a:ext>
            </a:extLst>
          </p:cNvPr>
          <p:cNvSpPr>
            <a:spLocks noGrp="1"/>
          </p:cNvSpPr>
          <p:nvPr>
            <p:ph idx="1"/>
          </p:nvPr>
        </p:nvSpPr>
        <p:spPr/>
        <p:txBody>
          <a:bodyPr>
            <a:normAutofit/>
          </a:bodyPr>
          <a:lstStyle/>
          <a:p>
            <a:r>
              <a:rPr lang="en-US" dirty="0"/>
              <a:t>One of the metrics that is commonly used to compare results across different values of </a:t>
            </a:r>
            <a:r>
              <a:rPr lang="en-US" i="1" dirty="0"/>
              <a:t>K</a:t>
            </a:r>
            <a:r>
              <a:rPr lang="en-US" dirty="0"/>
              <a:t> is the mean distance between data points and their cluster centroid. </a:t>
            </a:r>
          </a:p>
          <a:p>
            <a:r>
              <a:rPr lang="en-US" dirty="0"/>
              <a:t>Since increasing the number of clusters will always reduce the distance to data points, increasing </a:t>
            </a:r>
            <a:r>
              <a:rPr lang="en-US" i="1" dirty="0"/>
              <a:t>K</a:t>
            </a:r>
            <a:r>
              <a:rPr lang="en-US" dirty="0"/>
              <a:t> will </a:t>
            </a:r>
            <a:r>
              <a:rPr lang="en-US" i="1" dirty="0"/>
              <a:t>always</a:t>
            </a:r>
            <a:r>
              <a:rPr lang="en-US" dirty="0"/>
              <a:t> decrease this metric, to the extreme of reaching zero when </a:t>
            </a:r>
            <a:r>
              <a:rPr lang="en-US" i="1" dirty="0"/>
              <a:t>K</a:t>
            </a:r>
            <a:r>
              <a:rPr lang="en-US" dirty="0"/>
              <a:t> is the same as the number of data points. </a:t>
            </a:r>
          </a:p>
          <a:p>
            <a:r>
              <a:rPr lang="en-US" dirty="0"/>
              <a:t>Thus, this metric cannot be used as the sole target. Instead, mean distance to the centroid as a function of </a:t>
            </a:r>
            <a:r>
              <a:rPr lang="en-US" i="1" dirty="0"/>
              <a:t>K</a:t>
            </a:r>
            <a:r>
              <a:rPr lang="en-US" dirty="0"/>
              <a:t> is plotted and the "elbow point," where the rate of decrease sharply shifts, can be used to roughly determine </a:t>
            </a:r>
            <a:r>
              <a:rPr lang="en-US" i="1" dirty="0"/>
              <a:t>K</a:t>
            </a:r>
            <a:r>
              <a:rPr lang="en-US" dirty="0"/>
              <a:t>.</a:t>
            </a:r>
          </a:p>
        </p:txBody>
      </p:sp>
      <p:pic>
        <p:nvPicPr>
          <p:cNvPr id="1026" name="Picture 2" descr="introduction-to-k-means-clustering-elbow-point-example.png">
            <a:extLst>
              <a:ext uri="{FF2B5EF4-FFF2-40B4-BE49-F238E27FC236}">
                <a16:creationId xmlns:a16="http://schemas.microsoft.com/office/drawing/2014/main" id="{B723E33B-11C8-4037-8530-D354DB5F0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046" y="1893644"/>
            <a:ext cx="72390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7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
                                            <p:txEl>
                                              <p:pRg st="1" end="1"/>
                                            </p:txEl>
                                          </p:spTgt>
                                        </p:tgtEl>
                                      </p:cBhvr>
                                    </p:animEffect>
                                    <p:anim calcmode="lin" valueType="num">
                                      <p:cBhvr>
                                        <p:cTn id="14" dur="1000"/>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p:tgtEl>
                                          <p:spTgt spid="3">
                                            <p:txEl>
                                              <p:pRg st="1" end="1"/>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3">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3">
                                            <p:txEl>
                                              <p:pRg st="2" end="2"/>
                                            </p:txEl>
                                          </p:spTgt>
                                        </p:tgtEl>
                                      </p:cBhvr>
                                    </p:animEffect>
                                    <p:anim calcmode="lin" valueType="num">
                                      <p:cBhvr>
                                        <p:cTn id="21" dur="1000"/>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p:tgtEl>
                                          <p:spTgt spid="3">
                                            <p:txEl>
                                              <p:pRg st="2" end="2"/>
                                            </p:txEl>
                                          </p:spTgt>
                                        </p:tgtEl>
                                        <p:attrNameLst>
                                          <p:attrName>ppt_y</p:attrName>
                                        </p:attrNameLst>
                                      </p:cBhvr>
                                      <p:tavLst>
                                        <p:tav tm="0">
                                          <p:val>
                                            <p:strVal val="ppt_y"/>
                                          </p:val>
                                        </p:tav>
                                        <p:tav tm="100000">
                                          <p:val>
                                            <p:strVal val="ppt_y+.1"/>
                                          </p:val>
                                        </p:tav>
                                      </p:tavLst>
                                    </p:anim>
                                    <p:set>
                                      <p:cBhvr>
                                        <p:cTn id="23" dur="1" fill="hold">
                                          <p:stCondLst>
                                            <p:cond delay="999"/>
                                          </p:stCondLst>
                                        </p:cTn>
                                        <p:tgtEl>
                                          <p:spTgt spid="3">
                                            <p:txEl>
                                              <p:pRg st="2" end="2"/>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2"/>
                                        </p:tgtEl>
                                      </p:cBhvr>
                                    </p:animEffect>
                                    <p:anim calcmode="lin" valueType="num">
                                      <p:cBhvr>
                                        <p:cTn id="28" dur="1000"/>
                                        <p:tgtEl>
                                          <p:spTgt spid="2"/>
                                        </p:tgtEl>
                                        <p:attrNameLst>
                                          <p:attrName>ppt_x</p:attrName>
                                        </p:attrNameLst>
                                      </p:cBhvr>
                                      <p:tavLst>
                                        <p:tav tm="0">
                                          <p:val>
                                            <p:strVal val="ppt_x"/>
                                          </p:val>
                                        </p:tav>
                                        <p:tav tm="100000">
                                          <p:val>
                                            <p:strVal val="ppt_x"/>
                                          </p:val>
                                        </p:tav>
                                      </p:tavLst>
                                    </p:anim>
                                    <p:anim calcmode="lin" valueType="num">
                                      <p:cBhvr>
                                        <p:cTn id="29" dur="1000"/>
                                        <p:tgtEl>
                                          <p:spTgt spid="2"/>
                                        </p:tgtEl>
                                        <p:attrNameLst>
                                          <p:attrName>ppt_y</p:attrName>
                                        </p:attrNameLst>
                                      </p:cBhvr>
                                      <p:tavLst>
                                        <p:tav tm="0">
                                          <p:val>
                                            <p:strVal val="ppt_y"/>
                                          </p:val>
                                        </p:tav>
                                        <p:tav tm="100000">
                                          <p:val>
                                            <p:strVal val="ppt_y+.1"/>
                                          </p:val>
                                        </p:tav>
                                      </p:tavLst>
                                    </p:anim>
                                    <p:set>
                                      <p:cBhvr>
                                        <p:cTn id="30" dur="1" fill="hold">
                                          <p:stCondLst>
                                            <p:cond delay="9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1000"/>
                                        <p:tgtEl>
                                          <p:spTgt spid="1026"/>
                                        </p:tgtEl>
                                      </p:cBhvr>
                                    </p:animEffect>
                                    <p:anim calcmode="lin" valueType="num">
                                      <p:cBhvr>
                                        <p:cTn id="36" dur="1000" fill="hold"/>
                                        <p:tgtEl>
                                          <p:spTgt spid="1026"/>
                                        </p:tgtEl>
                                        <p:attrNameLst>
                                          <p:attrName>ppt_x</p:attrName>
                                        </p:attrNameLst>
                                      </p:cBhvr>
                                      <p:tavLst>
                                        <p:tav tm="0">
                                          <p:val>
                                            <p:strVal val="#ppt_x"/>
                                          </p:val>
                                        </p:tav>
                                        <p:tav tm="100000">
                                          <p:val>
                                            <p:strVal val="#ppt_x"/>
                                          </p:val>
                                        </p:tav>
                                      </p:tavLst>
                                    </p:anim>
                                    <p:anim calcmode="lin" valueType="num">
                                      <p:cBhvr>
                                        <p:cTn id="3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BB71-B69C-44D7-96CE-B8B93312B9A9}"/>
              </a:ext>
            </a:extLst>
          </p:cNvPr>
          <p:cNvSpPr>
            <a:spLocks noGrp="1"/>
          </p:cNvSpPr>
          <p:nvPr>
            <p:ph type="title"/>
          </p:nvPr>
        </p:nvSpPr>
        <p:spPr/>
        <p:txBody>
          <a:bodyPr/>
          <a:lstStyle/>
          <a:p>
            <a:r>
              <a:rPr lang="en-US" dirty="0"/>
              <a:t>K =2 Vs K=4</a:t>
            </a:r>
          </a:p>
        </p:txBody>
      </p:sp>
      <p:pic>
        <p:nvPicPr>
          <p:cNvPr id="2050" name="Picture 2" descr="k-means-clustering-output-5-image.png">
            <a:extLst>
              <a:ext uri="{FF2B5EF4-FFF2-40B4-BE49-F238E27FC236}">
                <a16:creationId xmlns:a16="http://schemas.microsoft.com/office/drawing/2014/main" id="{33C7A845-56F6-41F2-B78B-CF2979D282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43081" y="2638425"/>
            <a:ext cx="5905838" cy="31019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Pasted image at 2016_12_15 09_55 PM (2).png">
            <a:extLst>
              <a:ext uri="{FF2B5EF4-FFF2-40B4-BE49-F238E27FC236}">
                <a16:creationId xmlns:a16="http://schemas.microsoft.com/office/drawing/2014/main" id="{50EBDB8F-17B3-4298-96C1-815FE1244D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Pasted image at 2016_12_15 09_55 PM (2).png">
            <a:extLst>
              <a:ext uri="{FF2B5EF4-FFF2-40B4-BE49-F238E27FC236}">
                <a16:creationId xmlns:a16="http://schemas.microsoft.com/office/drawing/2014/main" id="{73ED00BE-F49B-4AAE-BEB2-FB4A4D2CA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079" y="2638425"/>
            <a:ext cx="5905839" cy="310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2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D1C8-3E02-4AFC-8EE1-CA31FFECF0C2}"/>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45B056D3-A8EA-4248-940F-68C858D3AD67}"/>
              </a:ext>
            </a:extLst>
          </p:cNvPr>
          <p:cNvSpPr>
            <a:spLocks noGrp="1"/>
          </p:cNvSpPr>
          <p:nvPr>
            <p:ph idx="1"/>
          </p:nvPr>
        </p:nvSpPr>
        <p:spPr>
          <a:xfrm>
            <a:off x="838200" y="1547446"/>
            <a:ext cx="10515600" cy="4945429"/>
          </a:xfrm>
        </p:spPr>
        <p:txBody>
          <a:bodyPr>
            <a:normAutofit/>
          </a:bodyPr>
          <a:lstStyle/>
          <a:p>
            <a:pPr marL="0" indent="0">
              <a:buNone/>
            </a:pPr>
            <a:endParaRPr lang="en-US" dirty="0"/>
          </a:p>
          <a:p>
            <a:endParaRPr lang="en-US" sz="2400" dirty="0"/>
          </a:p>
          <a:p>
            <a:r>
              <a:rPr lang="en-US" sz="2000" dirty="0"/>
              <a:t>Loading and integrating data from various data sources. </a:t>
            </a:r>
          </a:p>
          <a:p>
            <a:r>
              <a:rPr lang="en-US" sz="2000" dirty="0"/>
              <a:t>Cleansing data, dealing with missing values.</a:t>
            </a:r>
          </a:p>
          <a:p>
            <a:r>
              <a:rPr lang="en-US" sz="2000" dirty="0"/>
              <a:t>Scaling and normalizing data.</a:t>
            </a:r>
          </a:p>
          <a:p>
            <a:r>
              <a:rPr lang="en-US" sz="2000" dirty="0"/>
              <a:t>Transforming and reducing variables.</a:t>
            </a:r>
          </a:p>
          <a:p>
            <a:r>
              <a:rPr lang="en-US" sz="2000" dirty="0"/>
              <a:t>Partitioning the data into training, validation and test data sets.</a:t>
            </a:r>
          </a:p>
          <a:p>
            <a:r>
              <a:rPr lang="en-US" sz="2000" dirty="0"/>
              <a:t>Carrying out exploratory data analysis using graphical and statistical techniques. </a:t>
            </a:r>
          </a:p>
        </p:txBody>
      </p:sp>
    </p:spTree>
    <p:extLst>
      <p:ext uri="{BB962C8B-B14F-4D97-AF65-F5344CB8AC3E}">
        <p14:creationId xmlns:p14="http://schemas.microsoft.com/office/powerpoint/2010/main" val="424927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C7EE-A27F-4EAB-9E80-B171A3EBF4F3}"/>
              </a:ext>
            </a:extLst>
          </p:cNvPr>
          <p:cNvSpPr>
            <a:spLocks noGrp="1"/>
          </p:cNvSpPr>
          <p:nvPr>
            <p:ph type="title"/>
          </p:nvPr>
        </p:nvSpPr>
        <p:spPr/>
        <p:txBody>
          <a:bodyPr/>
          <a:lstStyle/>
          <a:p>
            <a:r>
              <a:rPr lang="en-US" b="1" dirty="0"/>
              <a:t>k-Nearest Neighbors</a:t>
            </a:r>
            <a:br>
              <a:rPr lang="en-US" b="1" dirty="0"/>
            </a:br>
            <a:endParaRPr lang="en-US" dirty="0"/>
          </a:p>
        </p:txBody>
      </p:sp>
      <p:sp>
        <p:nvSpPr>
          <p:cNvPr id="4" name="AutoShape 2" descr="scenario1">
            <a:extLst>
              <a:ext uri="{FF2B5EF4-FFF2-40B4-BE49-F238E27FC236}">
                <a16:creationId xmlns:a16="http://schemas.microsoft.com/office/drawing/2014/main" id="{D17A26E4-32A0-4D9F-B1E0-AF722993EF76}"/>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KNN can be used for both classification and regression predictive problems. However, it is more widely used in classification problems in the industry. To evaluate any technique we generally look at 3 important aspects:</a:t>
            </a:r>
          </a:p>
          <a:p>
            <a:r>
              <a:rPr lang="en-US" dirty="0"/>
              <a:t>1. Ease to interpret output</a:t>
            </a:r>
          </a:p>
          <a:p>
            <a:r>
              <a:rPr lang="en-US" dirty="0"/>
              <a:t>2. Calculation time</a:t>
            </a:r>
          </a:p>
          <a:p>
            <a:r>
              <a:rPr lang="en-US" dirty="0"/>
              <a:t>3. Predictive Power</a:t>
            </a:r>
          </a:p>
          <a:p>
            <a:endParaRPr lang="en-US" dirty="0"/>
          </a:p>
        </p:txBody>
      </p:sp>
    </p:spTree>
    <p:extLst>
      <p:ext uri="{BB962C8B-B14F-4D97-AF65-F5344CB8AC3E}">
        <p14:creationId xmlns:p14="http://schemas.microsoft.com/office/powerpoint/2010/main" val="3323101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9F25-238D-41CF-BEAE-4DF06B85575E}"/>
              </a:ext>
            </a:extLst>
          </p:cNvPr>
          <p:cNvSpPr>
            <a:spLocks noGrp="1"/>
          </p:cNvSpPr>
          <p:nvPr>
            <p:ph type="title"/>
          </p:nvPr>
        </p:nvSpPr>
        <p:spPr/>
        <p:txBody>
          <a:bodyPr/>
          <a:lstStyle/>
          <a:p>
            <a:r>
              <a:rPr lang="en-US" dirty="0"/>
              <a:t>Example with K=2</a:t>
            </a:r>
          </a:p>
        </p:txBody>
      </p:sp>
      <p:pic>
        <p:nvPicPr>
          <p:cNvPr id="4098" name="Picture 2" descr="scenario1">
            <a:extLst>
              <a:ext uri="{FF2B5EF4-FFF2-40B4-BE49-F238E27FC236}">
                <a16:creationId xmlns:a16="http://schemas.microsoft.com/office/drawing/2014/main" id="{D7DA48F8-CBB5-4B8E-A510-346CC79AF2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90813" y="2698750"/>
            <a:ext cx="6810375" cy="298132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scenario2">
            <a:extLst>
              <a:ext uri="{FF2B5EF4-FFF2-40B4-BE49-F238E27FC236}">
                <a16:creationId xmlns:a16="http://schemas.microsoft.com/office/drawing/2014/main" id="{19210E9B-14D4-4C38-B05B-4DBCC766C4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scenario2">
            <a:extLst>
              <a:ext uri="{FF2B5EF4-FFF2-40B4-BE49-F238E27FC236}">
                <a16:creationId xmlns:a16="http://schemas.microsoft.com/office/drawing/2014/main" id="{3AC6DE26-EA03-436A-83FD-E82B3F68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2" y="2698749"/>
            <a:ext cx="6810375"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AutoShape 6" descr="training error_1">
            <a:extLst>
              <a:ext uri="{FF2B5EF4-FFF2-40B4-BE49-F238E27FC236}">
                <a16:creationId xmlns:a16="http://schemas.microsoft.com/office/drawing/2014/main" id="{1E41B81C-4F18-4504-9201-7F0F5ADBEA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K judgement">
            <a:extLst>
              <a:ext uri="{FF2B5EF4-FFF2-40B4-BE49-F238E27FC236}">
                <a16:creationId xmlns:a16="http://schemas.microsoft.com/office/drawing/2014/main" id="{CF5EAC29-7467-48A7-AA44-C245E0DC5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385" y="1500839"/>
            <a:ext cx="5224829" cy="240044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K judgement2">
            <a:extLst>
              <a:ext uri="{FF2B5EF4-FFF2-40B4-BE49-F238E27FC236}">
                <a16:creationId xmlns:a16="http://schemas.microsoft.com/office/drawing/2014/main" id="{EC120E71-D4C9-4423-8134-BA9482850E1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2" name="Picture 12" descr="K judgement2">
            <a:extLst>
              <a:ext uri="{FF2B5EF4-FFF2-40B4-BE49-F238E27FC236}">
                <a16:creationId xmlns:a16="http://schemas.microsoft.com/office/drawing/2014/main" id="{B22BFC96-6868-4C7E-92A7-21790DBFC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8384" y="3919140"/>
            <a:ext cx="5224829" cy="226218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4" descr="training error_1">
            <a:extLst>
              <a:ext uri="{FF2B5EF4-FFF2-40B4-BE49-F238E27FC236}">
                <a16:creationId xmlns:a16="http://schemas.microsoft.com/office/drawing/2014/main" id="{BFE3A727-316C-4E12-A5DE-7D2EF06E612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6" name="Picture 16" descr="training error_1">
            <a:extLst>
              <a:ext uri="{FF2B5EF4-FFF2-40B4-BE49-F238E27FC236}">
                <a16:creationId xmlns:a16="http://schemas.microsoft.com/office/drawing/2014/main" id="{67728760-7821-4038-831A-BC1CF30505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187" y="1952625"/>
            <a:ext cx="721042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3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128"/>
                                        </p:tgtEl>
                                      </p:cBhvr>
                                    </p:animEffect>
                                    <p:anim calcmode="lin" valueType="num">
                                      <p:cBhvr>
                                        <p:cTn id="7" dur="1000"/>
                                        <p:tgtEl>
                                          <p:spTgt spid="5128"/>
                                        </p:tgtEl>
                                        <p:attrNameLst>
                                          <p:attrName>ppt_x</p:attrName>
                                        </p:attrNameLst>
                                      </p:cBhvr>
                                      <p:tavLst>
                                        <p:tav tm="0">
                                          <p:val>
                                            <p:strVal val="ppt_x"/>
                                          </p:val>
                                        </p:tav>
                                        <p:tav tm="100000">
                                          <p:val>
                                            <p:strVal val="ppt_x"/>
                                          </p:val>
                                        </p:tav>
                                      </p:tavLst>
                                    </p:anim>
                                    <p:anim calcmode="lin" valueType="num">
                                      <p:cBhvr>
                                        <p:cTn id="8" dur="1000"/>
                                        <p:tgtEl>
                                          <p:spTgt spid="5128"/>
                                        </p:tgtEl>
                                        <p:attrNameLst>
                                          <p:attrName>ppt_y</p:attrName>
                                        </p:attrNameLst>
                                      </p:cBhvr>
                                      <p:tavLst>
                                        <p:tav tm="0">
                                          <p:val>
                                            <p:strVal val="ppt_y"/>
                                          </p:val>
                                        </p:tav>
                                        <p:tav tm="100000">
                                          <p:val>
                                            <p:strVal val="ppt_y+.1"/>
                                          </p:val>
                                        </p:tav>
                                      </p:tavLst>
                                    </p:anim>
                                    <p:set>
                                      <p:cBhvr>
                                        <p:cTn id="9" dur="1" fill="hold">
                                          <p:stCondLst>
                                            <p:cond delay="999"/>
                                          </p:stCondLst>
                                        </p:cTn>
                                        <p:tgtEl>
                                          <p:spTgt spid="512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132"/>
                                        </p:tgtEl>
                                      </p:cBhvr>
                                    </p:animEffect>
                                    <p:anim calcmode="lin" valueType="num">
                                      <p:cBhvr>
                                        <p:cTn id="14" dur="1000"/>
                                        <p:tgtEl>
                                          <p:spTgt spid="5132"/>
                                        </p:tgtEl>
                                        <p:attrNameLst>
                                          <p:attrName>ppt_x</p:attrName>
                                        </p:attrNameLst>
                                      </p:cBhvr>
                                      <p:tavLst>
                                        <p:tav tm="0">
                                          <p:val>
                                            <p:strVal val="ppt_x"/>
                                          </p:val>
                                        </p:tav>
                                        <p:tav tm="100000">
                                          <p:val>
                                            <p:strVal val="ppt_x"/>
                                          </p:val>
                                        </p:tav>
                                      </p:tavLst>
                                    </p:anim>
                                    <p:anim calcmode="lin" valueType="num">
                                      <p:cBhvr>
                                        <p:cTn id="15" dur="1000"/>
                                        <p:tgtEl>
                                          <p:spTgt spid="5132"/>
                                        </p:tgtEl>
                                        <p:attrNameLst>
                                          <p:attrName>ppt_y</p:attrName>
                                        </p:attrNameLst>
                                      </p:cBhvr>
                                      <p:tavLst>
                                        <p:tav tm="0">
                                          <p:val>
                                            <p:strVal val="ppt_y"/>
                                          </p:val>
                                        </p:tav>
                                        <p:tav tm="100000">
                                          <p:val>
                                            <p:strVal val="ppt_y+.1"/>
                                          </p:val>
                                        </p:tav>
                                      </p:tavLst>
                                    </p:anim>
                                    <p:set>
                                      <p:cBhvr>
                                        <p:cTn id="16" dur="1" fill="hold">
                                          <p:stCondLst>
                                            <p:cond delay="999"/>
                                          </p:stCondLst>
                                        </p:cTn>
                                        <p:tgtEl>
                                          <p:spTgt spid="513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36"/>
                                        </p:tgtEl>
                                        <p:attrNameLst>
                                          <p:attrName>style.visibility</p:attrName>
                                        </p:attrNameLst>
                                      </p:cBhvr>
                                      <p:to>
                                        <p:strVal val="visible"/>
                                      </p:to>
                                    </p:set>
                                    <p:animEffect transition="in" filter="fade">
                                      <p:cBhvr>
                                        <p:cTn id="21" dur="1000"/>
                                        <p:tgtEl>
                                          <p:spTgt spid="5136"/>
                                        </p:tgtEl>
                                      </p:cBhvr>
                                    </p:animEffect>
                                    <p:anim calcmode="lin" valueType="num">
                                      <p:cBhvr>
                                        <p:cTn id="22" dur="1000" fill="hold"/>
                                        <p:tgtEl>
                                          <p:spTgt spid="5136"/>
                                        </p:tgtEl>
                                        <p:attrNameLst>
                                          <p:attrName>ppt_x</p:attrName>
                                        </p:attrNameLst>
                                      </p:cBhvr>
                                      <p:tavLst>
                                        <p:tav tm="0">
                                          <p:val>
                                            <p:strVal val="#ppt_x"/>
                                          </p:val>
                                        </p:tav>
                                        <p:tav tm="100000">
                                          <p:val>
                                            <p:strVal val="#ppt_x"/>
                                          </p:val>
                                        </p:tav>
                                      </p:tavLst>
                                    </p:anim>
                                    <p:anim calcmode="lin" valueType="num">
                                      <p:cBhvr>
                                        <p:cTn id="23" dur="1000" fill="hold"/>
                                        <p:tgtEl>
                                          <p:spTgt spid="5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541D-1003-46B5-81F4-43692E81F46F}"/>
              </a:ext>
            </a:extLst>
          </p:cNvPr>
          <p:cNvSpPr>
            <a:spLocks noGrp="1"/>
          </p:cNvSpPr>
          <p:nvPr>
            <p:ph type="title"/>
          </p:nvPr>
        </p:nvSpPr>
        <p:spPr/>
        <p:txBody>
          <a:bodyPr/>
          <a:lstStyle/>
          <a:p>
            <a:r>
              <a:rPr lang="en-US" dirty="0"/>
              <a:t>Different Distance Metrics</a:t>
            </a:r>
          </a:p>
        </p:txBody>
      </p:sp>
      <p:pic>
        <p:nvPicPr>
          <p:cNvPr id="4" name="Content Placeholder 3">
            <a:extLst>
              <a:ext uri="{FF2B5EF4-FFF2-40B4-BE49-F238E27FC236}">
                <a16:creationId xmlns:a16="http://schemas.microsoft.com/office/drawing/2014/main" id="{1C5A4448-E240-4124-9BDB-E479992ED838}"/>
              </a:ext>
            </a:extLst>
          </p:cNvPr>
          <p:cNvPicPr>
            <a:picLocks noGrp="1" noChangeAspect="1"/>
          </p:cNvPicPr>
          <p:nvPr>
            <p:ph idx="1"/>
          </p:nvPr>
        </p:nvPicPr>
        <p:blipFill>
          <a:blip r:embed="rId2"/>
          <a:stretch>
            <a:fillRect/>
          </a:stretch>
        </p:blipFill>
        <p:spPr>
          <a:xfrm>
            <a:off x="838200" y="2280565"/>
            <a:ext cx="4838700" cy="3686175"/>
          </a:xfrm>
          <a:prstGeom prst="rect">
            <a:avLst/>
          </a:prstGeom>
        </p:spPr>
      </p:pic>
      <p:pic>
        <p:nvPicPr>
          <p:cNvPr id="5" name="Picture 4">
            <a:extLst>
              <a:ext uri="{FF2B5EF4-FFF2-40B4-BE49-F238E27FC236}">
                <a16:creationId xmlns:a16="http://schemas.microsoft.com/office/drawing/2014/main" id="{CB9334B8-93FE-415B-812B-988ACFB9B763}"/>
              </a:ext>
            </a:extLst>
          </p:cNvPr>
          <p:cNvPicPr>
            <a:picLocks noChangeAspect="1"/>
          </p:cNvPicPr>
          <p:nvPr/>
        </p:nvPicPr>
        <p:blipFill>
          <a:blip r:embed="rId3"/>
          <a:stretch>
            <a:fillRect/>
          </a:stretch>
        </p:blipFill>
        <p:spPr>
          <a:xfrm>
            <a:off x="7172325" y="2158206"/>
            <a:ext cx="4181475" cy="3895725"/>
          </a:xfrm>
          <a:prstGeom prst="rect">
            <a:avLst/>
          </a:prstGeom>
        </p:spPr>
      </p:pic>
    </p:spTree>
    <p:extLst>
      <p:ext uri="{BB962C8B-B14F-4D97-AF65-F5344CB8AC3E}">
        <p14:creationId xmlns:p14="http://schemas.microsoft.com/office/powerpoint/2010/main" val="218383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40C3B-9E0D-48CB-8446-1538CBE2D1BE}"/>
              </a:ext>
            </a:extLst>
          </p:cNvPr>
          <p:cNvSpPr>
            <a:spLocks noGrp="1"/>
          </p:cNvSpPr>
          <p:nvPr>
            <p:ph type="title"/>
          </p:nvPr>
        </p:nvSpPr>
        <p:spPr/>
        <p:txBody>
          <a:bodyPr/>
          <a:lstStyle/>
          <a:p>
            <a:r>
              <a:rPr lang="en-US" dirty="0"/>
              <a:t>Association rule</a:t>
            </a:r>
          </a:p>
        </p:txBody>
      </p:sp>
      <p:pic>
        <p:nvPicPr>
          <p:cNvPr id="10242" name="Picture 2" descr="https://cdn-images-1.medium.com/max/2600/1*hRuKG7RLz1oe2x4JL9a2rw.png">
            <a:extLst>
              <a:ext uri="{FF2B5EF4-FFF2-40B4-BE49-F238E27FC236}">
                <a16:creationId xmlns:a16="http://schemas.microsoft.com/office/drawing/2014/main" id="{E6DD6A58-4422-43EE-9DA1-B9A62A1DC1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0438" y="2829914"/>
            <a:ext cx="7731125" cy="271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73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99D3-59FB-4E86-ADD0-128DBE330973}"/>
              </a:ext>
            </a:extLst>
          </p:cNvPr>
          <p:cNvSpPr>
            <a:spLocks noGrp="1"/>
          </p:cNvSpPr>
          <p:nvPr>
            <p:ph type="title"/>
          </p:nvPr>
        </p:nvSpPr>
        <p:spPr/>
        <p:txBody>
          <a:bodyPr/>
          <a:lstStyle/>
          <a:p>
            <a:r>
              <a:rPr lang="en-US" dirty="0"/>
              <a:t>Association Rule</a:t>
            </a:r>
          </a:p>
        </p:txBody>
      </p:sp>
      <p:sp>
        <p:nvSpPr>
          <p:cNvPr id="3" name="Content Placeholder 2">
            <a:extLst>
              <a:ext uri="{FF2B5EF4-FFF2-40B4-BE49-F238E27FC236}">
                <a16:creationId xmlns:a16="http://schemas.microsoft.com/office/drawing/2014/main" id="{70E74CDA-2D1F-4D92-BC5F-53D54696507F}"/>
              </a:ext>
            </a:extLst>
          </p:cNvPr>
          <p:cNvSpPr>
            <a:spLocks noGrp="1"/>
          </p:cNvSpPr>
          <p:nvPr>
            <p:ph idx="1"/>
          </p:nvPr>
        </p:nvSpPr>
        <p:spPr/>
        <p:txBody>
          <a:bodyPr>
            <a:normAutofit/>
          </a:bodyPr>
          <a:lstStyle/>
          <a:p>
            <a:r>
              <a:rPr lang="en-US" dirty="0"/>
              <a:t>What does the value of one feature tell us about the value of another feature? </a:t>
            </a:r>
          </a:p>
          <a:p>
            <a:endParaRPr lang="en-US" dirty="0"/>
          </a:p>
          <a:p>
            <a:r>
              <a:rPr lang="en-US" dirty="0"/>
              <a:t>Findings goal of association rule: features (dimensions) which are “correlated”</a:t>
            </a:r>
          </a:p>
          <a:p>
            <a:pPr marL="0" indent="0">
              <a:buNone/>
            </a:pPr>
            <a:endParaRPr lang="en-US" dirty="0"/>
          </a:p>
          <a:p>
            <a:r>
              <a:rPr lang="en-US" dirty="0"/>
              <a:t>In General, we can say that if condition A tends to B it does not necessarily mean that B tends to A. Watch the directionality!</a:t>
            </a:r>
          </a:p>
        </p:txBody>
      </p:sp>
    </p:spTree>
    <p:extLst>
      <p:ext uri="{BB962C8B-B14F-4D97-AF65-F5344CB8AC3E}">
        <p14:creationId xmlns:p14="http://schemas.microsoft.com/office/powerpoint/2010/main" val="4070913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DD54-1958-4A82-B2E4-6A0258E408B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976AF03-DAB1-4469-BE6B-FD9A290CBA01}"/>
              </a:ext>
            </a:extLst>
          </p:cNvPr>
          <p:cNvSpPr>
            <a:spLocks noGrp="1"/>
          </p:cNvSpPr>
          <p:nvPr>
            <p:ph idx="1"/>
          </p:nvPr>
        </p:nvSpPr>
        <p:spPr/>
        <p:txBody>
          <a:bodyPr/>
          <a:lstStyle/>
          <a:p>
            <a:r>
              <a:rPr lang="en-US" dirty="0"/>
              <a:t>People who visit webpage X are likely to visit webpage Y</a:t>
            </a:r>
          </a:p>
          <a:p>
            <a:endParaRPr lang="en-US" dirty="0"/>
          </a:p>
          <a:p>
            <a:r>
              <a:rPr lang="en-US" dirty="0"/>
              <a:t>People who have age-group [30,40] &amp; income [&gt;$100k] are likely to own home</a:t>
            </a:r>
          </a:p>
          <a:p>
            <a:endParaRPr lang="en-US" dirty="0"/>
          </a:p>
        </p:txBody>
      </p:sp>
    </p:spTree>
    <p:extLst>
      <p:ext uri="{BB962C8B-B14F-4D97-AF65-F5344CB8AC3E}">
        <p14:creationId xmlns:p14="http://schemas.microsoft.com/office/powerpoint/2010/main" val="1291213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96DA-ABE2-4F4B-9DE0-911561B18922}"/>
              </a:ext>
            </a:extLst>
          </p:cNvPr>
          <p:cNvSpPr>
            <a:spLocks noGrp="1"/>
          </p:cNvSpPr>
          <p:nvPr>
            <p:ph type="title"/>
          </p:nvPr>
        </p:nvSpPr>
        <p:spPr/>
        <p:txBody>
          <a:bodyPr/>
          <a:lstStyle/>
          <a:p>
            <a:r>
              <a:rPr lang="en-US" dirty="0"/>
              <a:t>The measures of effectiveness of the rule are as Follows:</a:t>
            </a:r>
          </a:p>
        </p:txBody>
      </p:sp>
      <p:sp>
        <p:nvSpPr>
          <p:cNvPr id="3" name="Content Placeholder 2">
            <a:extLst>
              <a:ext uri="{FF2B5EF4-FFF2-40B4-BE49-F238E27FC236}">
                <a16:creationId xmlns:a16="http://schemas.microsoft.com/office/drawing/2014/main" id="{EA23AE13-27A1-4BA8-BABE-0C76DCC8E617}"/>
              </a:ext>
            </a:extLst>
          </p:cNvPr>
          <p:cNvSpPr>
            <a:spLocks noGrp="1"/>
          </p:cNvSpPr>
          <p:nvPr>
            <p:ph idx="1"/>
          </p:nvPr>
        </p:nvSpPr>
        <p:spPr/>
        <p:txBody>
          <a:bodyPr>
            <a:normAutofit lnSpcReduction="10000"/>
          </a:bodyPr>
          <a:lstStyle/>
          <a:p>
            <a:endParaRPr lang="en-US" dirty="0"/>
          </a:p>
          <a:p>
            <a:r>
              <a:rPr lang="en-US" dirty="0"/>
              <a:t>Support</a:t>
            </a:r>
          </a:p>
          <a:p>
            <a:endParaRPr lang="en-US" dirty="0"/>
          </a:p>
          <a:p>
            <a:endParaRPr lang="en-US" dirty="0"/>
          </a:p>
          <a:p>
            <a:r>
              <a:rPr lang="en-US" dirty="0"/>
              <a:t>Confidence</a:t>
            </a:r>
          </a:p>
          <a:p>
            <a:endParaRPr lang="en-US" dirty="0"/>
          </a:p>
          <a:p>
            <a:endParaRPr lang="en-US" dirty="0"/>
          </a:p>
          <a:p>
            <a:r>
              <a:rPr lang="en-US" dirty="0"/>
              <a:t>Lift</a:t>
            </a:r>
          </a:p>
          <a:p>
            <a:endParaRPr lang="en-US" dirty="0"/>
          </a:p>
        </p:txBody>
      </p:sp>
      <p:pic>
        <p:nvPicPr>
          <p:cNvPr id="4" name="Picture 2" descr="https://cdn-images-1.medium.com/max/1000/1*bqdq-z4Ec7Uac3TT3H_1Gg.png">
            <a:extLst>
              <a:ext uri="{FF2B5EF4-FFF2-40B4-BE49-F238E27FC236}">
                <a16:creationId xmlns:a16="http://schemas.microsoft.com/office/drawing/2014/main" id="{8DF1CC83-7FB3-4F99-8CC8-E5069FD38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845" y="3287713"/>
            <a:ext cx="7432431"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https://cdn-images-1.medium.com/max/1000/1*E3mNKHcudWzHySGMvo_vPg.png">
            <a:extLst>
              <a:ext uri="{FF2B5EF4-FFF2-40B4-BE49-F238E27FC236}">
                <a16:creationId xmlns:a16="http://schemas.microsoft.com/office/drawing/2014/main" id="{12616AAC-182C-4E52-99D1-61BBE6A6C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477" y="4623182"/>
            <a:ext cx="8276492" cy="6762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cdn-images-1.medium.com/max/1000/1*Rg429lteTXRKdYgCiHmLVw.png">
            <a:extLst>
              <a:ext uri="{FF2B5EF4-FFF2-40B4-BE49-F238E27FC236}">
                <a16:creationId xmlns:a16="http://schemas.microsoft.com/office/drawing/2014/main" id="{C08D0998-A323-4EAD-8384-BDD6C7773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145" y="5797550"/>
            <a:ext cx="7318131"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5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FE0-885F-4CF9-BBF7-FD9DEA0CC3BA}"/>
              </a:ext>
            </a:extLst>
          </p:cNvPr>
          <p:cNvSpPr>
            <a:spLocks noGrp="1"/>
          </p:cNvSpPr>
          <p:nvPr>
            <p:ph type="title"/>
          </p:nvPr>
        </p:nvSpPr>
        <p:spPr>
          <a:xfrm>
            <a:off x="2180519" y="631329"/>
            <a:ext cx="7729728" cy="1188720"/>
          </a:xfrm>
        </p:spPr>
        <p:txBody>
          <a:bodyPr/>
          <a:lstStyle/>
          <a:p>
            <a:r>
              <a:rPr lang="en-US" dirty="0"/>
              <a:t>Example</a:t>
            </a:r>
          </a:p>
        </p:txBody>
      </p:sp>
      <p:pic>
        <p:nvPicPr>
          <p:cNvPr id="8198" name="Picture 6" descr="https://cdn-images-1.medium.com/max/750/1*cJqlXK7RrdOd6OhvEsXevw.png">
            <a:extLst>
              <a:ext uri="{FF2B5EF4-FFF2-40B4-BE49-F238E27FC236}">
                <a16:creationId xmlns:a16="http://schemas.microsoft.com/office/drawing/2014/main" id="{18A5BE2F-789E-42B5-87CF-1B0F6BE49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33575"/>
            <a:ext cx="4829175" cy="29908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906F431-BDDE-487B-A10B-7EFBB284B39E}"/>
              </a:ext>
            </a:extLst>
          </p:cNvPr>
          <p:cNvSpPr/>
          <p:nvPr/>
        </p:nvSpPr>
        <p:spPr>
          <a:xfrm>
            <a:off x="6286500" y="2118213"/>
            <a:ext cx="4193931" cy="923330"/>
          </a:xfrm>
          <a:prstGeom prst="rect">
            <a:avLst/>
          </a:prstGeom>
        </p:spPr>
        <p:txBody>
          <a:bodyPr wrap="square">
            <a:spAutoFit/>
          </a:bodyPr>
          <a:lstStyle/>
          <a:p>
            <a:r>
              <a:rPr lang="en-US" dirty="0">
                <a:latin typeface="medium-content-serif-font"/>
              </a:rPr>
              <a:t>Consider the numbers from figure on the left. Confidence for {Toothbrush} → {Milk} will be 10/(10+4) = 0.7</a:t>
            </a:r>
            <a:endParaRPr lang="en-US" dirty="0"/>
          </a:p>
        </p:txBody>
      </p:sp>
      <p:sp>
        <p:nvSpPr>
          <p:cNvPr id="3" name="Rectangle 2">
            <a:extLst>
              <a:ext uri="{FF2B5EF4-FFF2-40B4-BE49-F238E27FC236}">
                <a16:creationId xmlns:a16="http://schemas.microsoft.com/office/drawing/2014/main" id="{48B0E1CF-EE71-4B3D-81BD-9FD9F8E0F2BA}"/>
              </a:ext>
            </a:extLst>
          </p:cNvPr>
          <p:cNvSpPr/>
          <p:nvPr/>
        </p:nvSpPr>
        <p:spPr>
          <a:xfrm>
            <a:off x="6286500" y="3354793"/>
            <a:ext cx="4193931" cy="1200329"/>
          </a:xfrm>
          <a:prstGeom prst="rect">
            <a:avLst/>
          </a:prstGeom>
        </p:spPr>
        <p:txBody>
          <a:bodyPr wrap="square">
            <a:spAutoFit/>
          </a:bodyPr>
          <a:lstStyle/>
          <a:p>
            <a:r>
              <a:rPr lang="en-US" dirty="0">
                <a:latin typeface="medium-content-serif-font"/>
              </a:rPr>
              <a:t>But we know intuitively that these two products have a weak association and there is something misleading about this high confidence value.</a:t>
            </a:r>
            <a:endParaRPr lang="en-US" dirty="0"/>
          </a:p>
        </p:txBody>
      </p:sp>
      <p:sp>
        <p:nvSpPr>
          <p:cNvPr id="4" name="Rectangle 3">
            <a:extLst>
              <a:ext uri="{FF2B5EF4-FFF2-40B4-BE49-F238E27FC236}">
                <a16:creationId xmlns:a16="http://schemas.microsoft.com/office/drawing/2014/main" id="{E0DA9869-8951-4053-A23C-7140F7C60818}"/>
              </a:ext>
            </a:extLst>
          </p:cNvPr>
          <p:cNvSpPr/>
          <p:nvPr/>
        </p:nvSpPr>
        <p:spPr>
          <a:xfrm>
            <a:off x="7675839" y="4924425"/>
            <a:ext cx="2234408" cy="707886"/>
          </a:xfrm>
          <a:prstGeom prst="rect">
            <a:avLst/>
          </a:prstGeom>
        </p:spPr>
        <p:txBody>
          <a:bodyPr wrap="square">
            <a:spAutoFit/>
          </a:bodyPr>
          <a:lstStyle/>
          <a:p>
            <a:r>
              <a:rPr lang="en-US" sz="4000" i="1" dirty="0">
                <a:latin typeface="medium-content-serif-font"/>
              </a:rPr>
              <a:t>Lift</a:t>
            </a:r>
            <a:r>
              <a:rPr lang="en-US" i="1" dirty="0">
                <a:latin typeface="medium-content-serif-font"/>
              </a:rPr>
              <a:t> </a:t>
            </a:r>
            <a:endParaRPr lang="en-US" dirty="0"/>
          </a:p>
        </p:txBody>
      </p:sp>
      <p:pic>
        <p:nvPicPr>
          <p:cNvPr id="5" name="Picture 4">
            <a:extLst>
              <a:ext uri="{FF2B5EF4-FFF2-40B4-BE49-F238E27FC236}">
                <a16:creationId xmlns:a16="http://schemas.microsoft.com/office/drawing/2014/main" id="{3AADF43F-3BDB-4319-A173-FF0294522739}"/>
              </a:ext>
            </a:extLst>
          </p:cNvPr>
          <p:cNvPicPr>
            <a:picLocks noChangeAspect="1"/>
          </p:cNvPicPr>
          <p:nvPr/>
        </p:nvPicPr>
        <p:blipFill>
          <a:blip r:embed="rId4"/>
          <a:stretch>
            <a:fillRect/>
          </a:stretch>
        </p:blipFill>
        <p:spPr>
          <a:xfrm>
            <a:off x="923191" y="4818550"/>
            <a:ext cx="4744183" cy="813761"/>
          </a:xfrm>
          <a:prstGeom prst="rect">
            <a:avLst/>
          </a:prstGeom>
        </p:spPr>
      </p:pic>
    </p:spTree>
    <p:extLst>
      <p:ext uri="{BB962C8B-B14F-4D97-AF65-F5344CB8AC3E}">
        <p14:creationId xmlns:p14="http://schemas.microsoft.com/office/powerpoint/2010/main" val="3481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08D7-73D0-48B4-850E-FA39B16ACB30}"/>
              </a:ext>
            </a:extLst>
          </p:cNvPr>
          <p:cNvSpPr>
            <a:spLocks noGrp="1"/>
          </p:cNvSpPr>
          <p:nvPr>
            <p:ph type="title"/>
          </p:nvPr>
        </p:nvSpPr>
        <p:spPr>
          <a:xfrm>
            <a:off x="2231136" y="428361"/>
            <a:ext cx="7729728" cy="1188720"/>
          </a:xfrm>
        </p:spPr>
        <p:txBody>
          <a:bodyPr/>
          <a:lstStyle/>
          <a:p>
            <a:r>
              <a:rPr lang="en-US" dirty="0"/>
              <a:t>Lift</a:t>
            </a:r>
          </a:p>
        </p:txBody>
      </p:sp>
      <p:sp>
        <p:nvSpPr>
          <p:cNvPr id="3" name="Content Placeholder 2">
            <a:extLst>
              <a:ext uri="{FF2B5EF4-FFF2-40B4-BE49-F238E27FC236}">
                <a16:creationId xmlns:a16="http://schemas.microsoft.com/office/drawing/2014/main" id="{298A0F71-A1FD-499C-8637-FC42198949BF}"/>
              </a:ext>
            </a:extLst>
          </p:cNvPr>
          <p:cNvSpPr>
            <a:spLocks noGrp="1"/>
          </p:cNvSpPr>
          <p:nvPr>
            <p:ph idx="1"/>
          </p:nvPr>
        </p:nvSpPr>
        <p:spPr>
          <a:xfrm>
            <a:off x="870439" y="2039815"/>
            <a:ext cx="10304584" cy="4475285"/>
          </a:xfrm>
        </p:spPr>
        <p:txBody>
          <a:bodyPr>
            <a:normAutofit lnSpcReduction="10000"/>
          </a:bodyPr>
          <a:lstStyle/>
          <a:p>
            <a:r>
              <a:rPr lang="en-US" dirty="0"/>
              <a:t>Lift controls for the </a:t>
            </a:r>
            <a:r>
              <a:rPr lang="en-US" i="1" dirty="0"/>
              <a:t>support </a:t>
            </a:r>
            <a:r>
              <a:rPr lang="en-US" dirty="0"/>
              <a:t>(frequency) of consequent while calculating the conditional probability of occurrence of {Y} given {X}.</a:t>
            </a:r>
          </a:p>
          <a:p>
            <a:endParaRPr lang="en-US" dirty="0"/>
          </a:p>
          <a:p>
            <a:r>
              <a:rPr lang="en-US" dirty="0"/>
              <a:t>Probability of having milk on the cart with the knowledge that toothbrush is present (i.e. </a:t>
            </a:r>
            <a:r>
              <a:rPr lang="en-US" i="1" dirty="0"/>
              <a:t>confidence</a:t>
            </a:r>
            <a:r>
              <a:rPr lang="en-US" dirty="0"/>
              <a:t>) : 10/(10+4) = 0.7</a:t>
            </a:r>
          </a:p>
          <a:p>
            <a:r>
              <a:rPr lang="en-US" dirty="0"/>
              <a:t>Now to put this number in perspective, consider the probability of having milk on the cart without any knowledge about toothbrush: 80/100 = 0.8</a:t>
            </a:r>
          </a:p>
          <a:p>
            <a:r>
              <a:rPr lang="en-US" dirty="0"/>
              <a:t>These numbers show that having toothbrush on the cart actually reduces the probability of having milk on the cart to 0.7 from 0.8! This will be a lift of 0.7/0.8 = 0.87.</a:t>
            </a:r>
          </a:p>
          <a:p>
            <a:endParaRPr lang="en-US" dirty="0"/>
          </a:p>
          <a:p>
            <a:r>
              <a:rPr lang="en-US" dirty="0"/>
              <a:t>A value of lift less than 1 shows that having toothbrush on the cart does not increase the chances of occurrence of milk on the cart in spite of the rule showing a high confidence value. </a:t>
            </a:r>
          </a:p>
          <a:p>
            <a:r>
              <a:rPr lang="en-US" i="1" dirty="0" err="1"/>
              <a:t>Apriori</a:t>
            </a:r>
            <a:r>
              <a:rPr lang="en-US" i="1" dirty="0"/>
              <a:t> algorithm</a:t>
            </a:r>
            <a:endParaRPr lang="en-US" dirty="0"/>
          </a:p>
          <a:p>
            <a:endParaRPr lang="en-US" dirty="0"/>
          </a:p>
          <a:p>
            <a:endParaRPr lang="en-US" dirty="0"/>
          </a:p>
        </p:txBody>
      </p:sp>
    </p:spTree>
    <p:extLst>
      <p:ext uri="{BB962C8B-B14F-4D97-AF65-F5344CB8AC3E}">
        <p14:creationId xmlns:p14="http://schemas.microsoft.com/office/powerpoint/2010/main" val="210732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C7D69-889C-44B2-8FAD-5F584C72148E}"/>
              </a:ext>
            </a:extLst>
          </p:cNvPr>
          <p:cNvSpPr>
            <a:spLocks noGrp="1"/>
          </p:cNvSpPr>
          <p:nvPr>
            <p:ph type="title"/>
          </p:nvPr>
        </p:nvSpPr>
        <p:spPr/>
        <p:txBody>
          <a:bodyPr/>
          <a:lstStyle/>
          <a:p>
            <a:r>
              <a:rPr lang="en-US" dirty="0"/>
              <a:t>Data Modeling</a:t>
            </a:r>
          </a:p>
        </p:txBody>
      </p:sp>
      <p:sp>
        <p:nvSpPr>
          <p:cNvPr id="3" name="Content Placeholder 2">
            <a:extLst>
              <a:ext uri="{FF2B5EF4-FFF2-40B4-BE49-F238E27FC236}">
                <a16:creationId xmlns:a16="http://schemas.microsoft.com/office/drawing/2014/main" id="{BECB2268-DD08-44F2-8252-5A3D45A7E7DF}"/>
              </a:ext>
            </a:extLst>
          </p:cNvPr>
          <p:cNvSpPr>
            <a:spLocks noGrp="1"/>
          </p:cNvSpPr>
          <p:nvPr>
            <p:ph idx="1"/>
          </p:nvPr>
        </p:nvSpPr>
        <p:spPr/>
        <p:txBody>
          <a:bodyPr>
            <a:normAutofit/>
          </a:bodyPr>
          <a:lstStyle/>
          <a:p>
            <a:r>
              <a:rPr lang="en-US" dirty="0"/>
              <a:t>Regression</a:t>
            </a:r>
          </a:p>
          <a:p>
            <a:r>
              <a:rPr lang="en-US" dirty="0"/>
              <a:t>Decision-trees</a:t>
            </a:r>
          </a:p>
          <a:p>
            <a:r>
              <a:rPr lang="en-US" dirty="0"/>
              <a:t>Association rules</a:t>
            </a:r>
          </a:p>
          <a:p>
            <a:r>
              <a:rPr lang="en-US" dirty="0"/>
              <a:t>K-nearest neighbors clustering methods</a:t>
            </a:r>
          </a:p>
          <a:p>
            <a:r>
              <a:rPr lang="en-US" dirty="0"/>
              <a:t>Neural networks</a:t>
            </a:r>
          </a:p>
          <a:p>
            <a:r>
              <a:rPr lang="en-US" dirty="0"/>
              <a:t>Genetic and evolution algorithms</a:t>
            </a:r>
          </a:p>
          <a:p>
            <a:r>
              <a:rPr lang="en-US" dirty="0"/>
              <a:t>…</a:t>
            </a:r>
          </a:p>
        </p:txBody>
      </p:sp>
      <p:pic>
        <p:nvPicPr>
          <p:cNvPr id="4" name="Picture 2" descr="Data Mining Applications">
            <a:extLst>
              <a:ext uri="{FF2B5EF4-FFF2-40B4-BE49-F238E27FC236}">
                <a16:creationId xmlns:a16="http://schemas.microsoft.com/office/drawing/2014/main" id="{74C1290E-04D5-432E-B5CE-E99DFBD3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602" y="2634877"/>
            <a:ext cx="55149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952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4DD1-9533-4DC7-978F-C6AF1439F208}"/>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643327FB-88B0-480A-9957-9B64380F51D1}"/>
              </a:ext>
            </a:extLst>
          </p:cNvPr>
          <p:cNvSpPr>
            <a:spLocks noGrp="1"/>
          </p:cNvSpPr>
          <p:nvPr>
            <p:ph idx="1"/>
          </p:nvPr>
        </p:nvSpPr>
        <p:spPr/>
        <p:txBody>
          <a:bodyPr/>
          <a:lstStyle/>
          <a:p>
            <a:r>
              <a:rPr lang="en-US" dirty="0"/>
              <a:t>Cross-validation is a technique that is used for the assessment of how the results of statistical analysis generalize to an independent data set. </a:t>
            </a:r>
          </a:p>
          <a:p>
            <a:r>
              <a:rPr lang="en-US" dirty="0"/>
              <a:t>Cross-validation is largely used in settings where the target is prediction and it is necessary to estimate the accuracy of the performance of a predictive model.</a:t>
            </a:r>
          </a:p>
          <a:p>
            <a:endParaRPr lang="en-US" dirty="0"/>
          </a:p>
        </p:txBody>
      </p:sp>
      <p:pic>
        <p:nvPicPr>
          <p:cNvPr id="2050" name="Picture 2" descr="Image result for cross validation">
            <a:extLst>
              <a:ext uri="{FF2B5EF4-FFF2-40B4-BE49-F238E27FC236}">
                <a16:creationId xmlns:a16="http://schemas.microsoft.com/office/drawing/2014/main" id="{9E1889D1-7214-45BC-999F-E46B7E48A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698" y="4076700"/>
            <a:ext cx="57340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1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F8B0-8412-4EC7-A1EB-D56F04FD82C7}"/>
              </a:ext>
            </a:extLst>
          </p:cNvPr>
          <p:cNvSpPr>
            <a:spLocks noGrp="1"/>
          </p:cNvSpPr>
          <p:nvPr>
            <p:ph type="title"/>
          </p:nvPr>
        </p:nvSpPr>
        <p:spPr/>
        <p:txBody>
          <a:bodyPr/>
          <a:lstStyle/>
          <a:p>
            <a:r>
              <a:rPr lang="en-US" dirty="0"/>
              <a:t>Validation Benefits</a:t>
            </a:r>
          </a:p>
        </p:txBody>
      </p:sp>
      <p:sp>
        <p:nvSpPr>
          <p:cNvPr id="3" name="Content Placeholder 2">
            <a:extLst>
              <a:ext uri="{FF2B5EF4-FFF2-40B4-BE49-F238E27FC236}">
                <a16:creationId xmlns:a16="http://schemas.microsoft.com/office/drawing/2014/main" id="{9BCD7270-C4EE-4126-9E0B-466A28592269}"/>
              </a:ext>
            </a:extLst>
          </p:cNvPr>
          <p:cNvSpPr>
            <a:spLocks noGrp="1"/>
          </p:cNvSpPr>
          <p:nvPr>
            <p:ph idx="1"/>
          </p:nvPr>
        </p:nvSpPr>
        <p:spPr/>
        <p:txBody>
          <a:bodyPr/>
          <a:lstStyle/>
          <a:p>
            <a:r>
              <a:rPr lang="en-US" dirty="0"/>
              <a:t>Validation help us evaluate the quality of the model</a:t>
            </a:r>
          </a:p>
          <a:p>
            <a:r>
              <a:rPr lang="en-US" dirty="0"/>
              <a:t>Validation help us select the model which will perform best on unseen data</a:t>
            </a:r>
          </a:p>
          <a:p>
            <a:r>
              <a:rPr lang="en-US" dirty="0"/>
              <a:t>Validation help us to avoid overfitting and underfitting.</a:t>
            </a:r>
          </a:p>
          <a:p>
            <a:endParaRPr lang="en-US" dirty="0"/>
          </a:p>
        </p:txBody>
      </p:sp>
    </p:spTree>
    <p:extLst>
      <p:ext uri="{BB962C8B-B14F-4D97-AF65-F5344CB8AC3E}">
        <p14:creationId xmlns:p14="http://schemas.microsoft.com/office/powerpoint/2010/main" val="3640165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7F94-A4DD-4CFA-811D-5E669138FDF7}"/>
              </a:ext>
            </a:extLst>
          </p:cNvPr>
          <p:cNvSpPr>
            <a:spLocks noGrp="1"/>
          </p:cNvSpPr>
          <p:nvPr>
            <p:ph type="title"/>
          </p:nvPr>
        </p:nvSpPr>
        <p:spPr/>
        <p:txBody>
          <a:bodyPr>
            <a:normAutofit/>
          </a:bodyPr>
          <a:lstStyle/>
          <a:p>
            <a:r>
              <a:rPr lang="en-US" dirty="0"/>
              <a:t>Different validation strategies</a:t>
            </a:r>
          </a:p>
        </p:txBody>
      </p:sp>
      <p:sp>
        <p:nvSpPr>
          <p:cNvPr id="3" name="Content Placeholder 2">
            <a:extLst>
              <a:ext uri="{FF2B5EF4-FFF2-40B4-BE49-F238E27FC236}">
                <a16:creationId xmlns:a16="http://schemas.microsoft.com/office/drawing/2014/main" id="{72D5DCBF-1621-416E-BE22-179E2E0AE4CF}"/>
              </a:ext>
            </a:extLst>
          </p:cNvPr>
          <p:cNvSpPr>
            <a:spLocks noGrp="1"/>
          </p:cNvSpPr>
          <p:nvPr>
            <p:ph idx="1"/>
          </p:nvPr>
        </p:nvSpPr>
        <p:spPr/>
        <p:txBody>
          <a:bodyPr/>
          <a:lstStyle/>
          <a:p>
            <a:r>
              <a:rPr lang="en-US" b="1" dirty="0"/>
              <a:t>Train/Test split or Holdout: # groups =2</a:t>
            </a:r>
          </a:p>
          <a:p>
            <a:r>
              <a:rPr lang="en-US" b="1" dirty="0"/>
              <a:t>K-fold: # groups = k</a:t>
            </a:r>
          </a:p>
          <a:p>
            <a:r>
              <a:rPr lang="en-US" b="1" dirty="0"/>
              <a:t>Leave one out : # groups = </a:t>
            </a:r>
            <a:r>
              <a:rPr lang="en-US" b="1" dirty="0" err="1"/>
              <a:t>len</a:t>
            </a:r>
            <a:r>
              <a:rPr lang="en-US" b="1" dirty="0"/>
              <a:t>(train)</a:t>
            </a:r>
          </a:p>
          <a:p>
            <a:r>
              <a:rPr lang="en-US" b="1" dirty="0"/>
              <a:t>Stratification</a:t>
            </a:r>
          </a:p>
          <a:p>
            <a:endParaRPr lang="en-US" dirty="0"/>
          </a:p>
        </p:txBody>
      </p:sp>
    </p:spTree>
    <p:extLst>
      <p:ext uri="{BB962C8B-B14F-4D97-AF65-F5344CB8AC3E}">
        <p14:creationId xmlns:p14="http://schemas.microsoft.com/office/powerpoint/2010/main" val="3811650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0A52-9A44-4B92-9A56-15D51234C89A}"/>
              </a:ext>
            </a:extLst>
          </p:cNvPr>
          <p:cNvSpPr>
            <a:spLocks noGrp="1"/>
          </p:cNvSpPr>
          <p:nvPr>
            <p:ph type="title"/>
          </p:nvPr>
        </p:nvSpPr>
        <p:spPr/>
        <p:txBody>
          <a:bodyPr/>
          <a:lstStyle/>
          <a:p>
            <a:r>
              <a:rPr lang="en-US" b="1" dirty="0"/>
              <a:t>Train/Test split or Holdout</a:t>
            </a:r>
            <a:br>
              <a:rPr lang="en-US" b="1" dirty="0"/>
            </a:br>
            <a:endParaRPr lang="en-US" dirty="0"/>
          </a:p>
        </p:txBody>
      </p:sp>
      <p:sp>
        <p:nvSpPr>
          <p:cNvPr id="3" name="Content Placeholder 2">
            <a:extLst>
              <a:ext uri="{FF2B5EF4-FFF2-40B4-BE49-F238E27FC236}">
                <a16:creationId xmlns:a16="http://schemas.microsoft.com/office/drawing/2014/main" id="{909509AD-28E0-43EA-B537-2CECB62BEF97}"/>
              </a:ext>
            </a:extLst>
          </p:cNvPr>
          <p:cNvSpPr>
            <a:spLocks noGrp="1"/>
          </p:cNvSpPr>
          <p:nvPr>
            <p:ph idx="1"/>
          </p:nvPr>
        </p:nvSpPr>
        <p:spPr/>
        <p:txBody>
          <a:bodyPr>
            <a:normAutofit fontScale="92500" lnSpcReduction="20000"/>
          </a:bodyPr>
          <a:lstStyle/>
          <a:p>
            <a:r>
              <a:rPr lang="en-US" dirty="0"/>
              <a:t>In this strategy, we simply split the data into two sets: train and test set so that the sample between train and test set do not overlap, if they do we simply can’t trust our model.</a:t>
            </a:r>
          </a:p>
          <a:p>
            <a:endParaRPr lang="en-US" dirty="0"/>
          </a:p>
          <a:p>
            <a:r>
              <a:rPr lang="en-US" dirty="0"/>
              <a:t>major disadvantage:</a:t>
            </a:r>
          </a:p>
          <a:p>
            <a:r>
              <a:rPr lang="en-US" dirty="0"/>
              <a:t>What if the split we make isn’t random?</a:t>
            </a:r>
          </a:p>
          <a:p>
            <a:r>
              <a:rPr lang="en-US" dirty="0"/>
              <a:t>This will result in overfitting, even though we’re trying to avoid it! as it is not certain which data points will end up in the validation set and the result might be entirely different for different sets. Thus, it is a good choice only if we have enough data.</a:t>
            </a:r>
          </a:p>
          <a:p>
            <a:r>
              <a:rPr lang="en-US" b="1" i="1" dirty="0"/>
              <a:t>it still suffers from issues of high variance</a:t>
            </a:r>
            <a:endParaRPr lang="en-US" dirty="0"/>
          </a:p>
        </p:txBody>
      </p:sp>
    </p:spTree>
    <p:extLst>
      <p:ext uri="{BB962C8B-B14F-4D97-AF65-F5344CB8AC3E}">
        <p14:creationId xmlns:p14="http://schemas.microsoft.com/office/powerpoint/2010/main" val="222384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3160-2843-4F36-8FD7-085E7C1D8FC3}"/>
              </a:ext>
            </a:extLst>
          </p:cNvPr>
          <p:cNvSpPr>
            <a:spLocks noGrp="1"/>
          </p:cNvSpPr>
          <p:nvPr>
            <p:ph type="title"/>
          </p:nvPr>
        </p:nvSpPr>
        <p:spPr/>
        <p:txBody>
          <a:bodyPr/>
          <a:lstStyle/>
          <a:p>
            <a:r>
              <a:rPr lang="en-US" b="1" dirty="0"/>
              <a:t>K-fold</a:t>
            </a:r>
            <a:br>
              <a:rPr lang="en-US" b="1" dirty="0"/>
            </a:br>
            <a:endParaRPr lang="en-US" dirty="0"/>
          </a:p>
        </p:txBody>
      </p:sp>
      <p:sp>
        <p:nvSpPr>
          <p:cNvPr id="3" name="Content Placeholder 2">
            <a:extLst>
              <a:ext uri="{FF2B5EF4-FFF2-40B4-BE49-F238E27FC236}">
                <a16:creationId xmlns:a16="http://schemas.microsoft.com/office/drawing/2014/main" id="{9A05339D-FF45-49C9-926F-D3D9EAF5F199}"/>
              </a:ext>
            </a:extLst>
          </p:cNvPr>
          <p:cNvSpPr>
            <a:spLocks noGrp="1"/>
          </p:cNvSpPr>
          <p:nvPr>
            <p:ph idx="1"/>
          </p:nvPr>
        </p:nvSpPr>
        <p:spPr/>
        <p:txBody>
          <a:bodyPr>
            <a:normAutofit fontScale="92500" lnSpcReduction="20000"/>
          </a:bodyPr>
          <a:lstStyle/>
          <a:p>
            <a:r>
              <a:rPr lang="en-US" dirty="0"/>
              <a:t>It can be viewed as repeated holdout and we simply average scores after K different holdouts. </a:t>
            </a:r>
          </a:p>
          <a:p>
            <a:r>
              <a:rPr lang="en-US" dirty="0"/>
              <a:t>In K Fold cross validation, the data is divided into k subsets. Now the holdout method is repeated k times, such that each time, one of the k subsets is used as the test set/ validation set and the other k-1 subsets are put together to form a training set.</a:t>
            </a:r>
          </a:p>
          <a:p>
            <a:r>
              <a:rPr lang="en-US" dirty="0"/>
              <a:t>Every data point gets to be in a validation set exactly once, and gets to be in a training set k-1times. </a:t>
            </a:r>
          </a:p>
          <a:p>
            <a:r>
              <a:rPr lang="en-US" dirty="0"/>
              <a:t>This significantly reduces underfitting as we are using most of the data for fitting, and also significantly reduces overfitting as most of the data is also being used in validation set.</a:t>
            </a:r>
          </a:p>
          <a:p>
            <a:r>
              <a:rPr lang="en-US" dirty="0"/>
              <a:t>This method is a good choice when we have a minimum amount of data</a:t>
            </a:r>
          </a:p>
          <a:p>
            <a:endParaRPr lang="en-US" dirty="0"/>
          </a:p>
          <a:p>
            <a:pPr marL="0" indent="0">
              <a:buNone/>
            </a:pPr>
            <a:endParaRPr lang="en-US" dirty="0"/>
          </a:p>
        </p:txBody>
      </p:sp>
    </p:spTree>
    <p:extLst>
      <p:ext uri="{BB962C8B-B14F-4D97-AF65-F5344CB8AC3E}">
        <p14:creationId xmlns:p14="http://schemas.microsoft.com/office/powerpoint/2010/main" val="1215875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6577-7F0D-4766-A9C0-2FF001EB2F07}"/>
              </a:ext>
            </a:extLst>
          </p:cNvPr>
          <p:cNvSpPr>
            <a:spLocks noGrp="1"/>
          </p:cNvSpPr>
          <p:nvPr>
            <p:ph type="title"/>
          </p:nvPr>
        </p:nvSpPr>
        <p:spPr/>
        <p:txBody>
          <a:bodyPr>
            <a:normAutofit fontScale="90000"/>
          </a:bodyPr>
          <a:lstStyle/>
          <a:p>
            <a:r>
              <a:rPr lang="en-US" altLang="en-US" b="1" dirty="0">
                <a:latin typeface="Arial" panose="020B0604020202020204" pitchFamily="34" charset="0"/>
              </a:rPr>
              <a:t>In k-Fold how many folds to use?</a:t>
            </a:r>
            <a:br>
              <a:rPr lang="en-US" altLang="en-US" dirty="0">
                <a:latin typeface="Arial" panose="020B0604020202020204" pitchFamily="34" charset="0"/>
              </a:rPr>
            </a:br>
            <a:endParaRPr lang="en-US" dirty="0"/>
          </a:p>
        </p:txBody>
      </p:sp>
      <p:sp>
        <p:nvSpPr>
          <p:cNvPr id="5" name="Rectangle 2">
            <a:extLst>
              <a:ext uri="{FF2B5EF4-FFF2-40B4-BE49-F238E27FC236}">
                <a16:creationId xmlns:a16="http://schemas.microsoft.com/office/drawing/2014/main" id="{AE052B00-166A-4FC9-8139-C2549BA2543A}"/>
              </a:ext>
            </a:extLst>
          </p:cNvPr>
          <p:cNvSpPr>
            <a:spLocks noGrp="1" noChangeArrowheads="1"/>
          </p:cNvSpPr>
          <p:nvPr>
            <p:ph idx="1"/>
          </p:nvPr>
        </p:nvSpPr>
        <p:spPr bwMode="auto">
          <a:xfrm>
            <a:off x="838200" y="2336329"/>
            <a:ext cx="1041745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dium-content-serif-font"/>
              </a:rPr>
              <a:t>As the number of folds increasing: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medium-content-serif-font"/>
              </a:rPr>
              <a:t>The error due the bias decreasing but increasing the error due to variance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latin typeface="medium-content-serif-font"/>
              </a:rPr>
              <a:t>T</a:t>
            </a:r>
            <a:r>
              <a:rPr kumimoji="0" lang="en-US" altLang="en-US" b="0" i="0" u="none" strike="noStrike" cap="none" normalizeH="0" baseline="0" dirty="0">
                <a:ln>
                  <a:noFill/>
                </a:ln>
                <a:solidFill>
                  <a:schemeClr val="tx1"/>
                </a:solidFill>
                <a:effectLst/>
                <a:latin typeface="medium-content-serif-font"/>
              </a:rPr>
              <a:t>he computational price would go up.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medium-content-serif-font"/>
              </a:rPr>
              <a:t>Obviously, you need more time to compute it and you would need more memory. </a:t>
            </a:r>
            <a:br>
              <a:rPr kumimoji="0" lang="en-US" altLang="en-US" b="0" i="0" u="none" strike="noStrike" cap="none" normalizeH="0" baseline="0" dirty="0">
                <a:ln>
                  <a:noFill/>
                </a:ln>
                <a:solidFill>
                  <a:schemeClr val="tx1"/>
                </a:solidFill>
                <a:effectLst/>
                <a:latin typeface="medium-content-serif-font"/>
              </a:rPr>
            </a:br>
            <a:endParaRPr kumimoji="0" lang="en-US" altLang="en-US" b="0" i="0" u="none" strike="noStrike" cap="none" normalizeH="0" baseline="0" dirty="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dium-content-serif-font"/>
              </a:rPr>
              <a:t>With a lower number of folds: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medium-content-serif-font"/>
              </a:rPr>
              <a:t>Reducing the error due to variance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medium-content-serif-font"/>
              </a:rPr>
              <a:t>Error due to bias would be bigger.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medium-content-serif-font"/>
              </a:rPr>
              <a:t>It’s would also computationally cheaper.</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dium-content-serif-font"/>
              </a:rPr>
              <a:t>General advice for big dataset usually k = 3 or k = 5 is a preferred</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3602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628F-3ACE-4F1C-AE54-831D5DD127B5}"/>
              </a:ext>
            </a:extLst>
          </p:cNvPr>
          <p:cNvSpPr>
            <a:spLocks noGrp="1"/>
          </p:cNvSpPr>
          <p:nvPr>
            <p:ph type="title"/>
          </p:nvPr>
        </p:nvSpPr>
        <p:spPr/>
        <p:txBody>
          <a:bodyPr/>
          <a:lstStyle/>
          <a:p>
            <a:r>
              <a:rPr lang="en-US" b="1" dirty="0"/>
              <a:t>Leave one out </a:t>
            </a:r>
            <a:br>
              <a:rPr lang="en-US" b="1" dirty="0"/>
            </a:br>
            <a:endParaRPr lang="en-US" dirty="0"/>
          </a:p>
        </p:txBody>
      </p:sp>
      <p:sp>
        <p:nvSpPr>
          <p:cNvPr id="3" name="Content Placeholder 2">
            <a:extLst>
              <a:ext uri="{FF2B5EF4-FFF2-40B4-BE49-F238E27FC236}">
                <a16:creationId xmlns:a16="http://schemas.microsoft.com/office/drawing/2014/main" id="{B6E566EF-C76F-46B0-B4E4-E932A12C27CE}"/>
              </a:ext>
            </a:extLst>
          </p:cNvPr>
          <p:cNvSpPr>
            <a:spLocks noGrp="1"/>
          </p:cNvSpPr>
          <p:nvPr>
            <p:ph idx="1"/>
          </p:nvPr>
        </p:nvSpPr>
        <p:spPr/>
        <p:txBody>
          <a:bodyPr/>
          <a:lstStyle/>
          <a:p>
            <a:r>
              <a:rPr lang="en-US" dirty="0"/>
              <a:t>It is a special case of K-fold when K is equal to the number of samples in our dataset. This means that will iterate through every sample in our dataset each time using k-1 object as train samples and 1 object as test set.</a:t>
            </a:r>
          </a:p>
          <a:p>
            <a:endParaRPr lang="en-US" dirty="0"/>
          </a:p>
          <a:p>
            <a:r>
              <a:rPr lang="en-US" dirty="0"/>
              <a:t>This method can be useful if we have too little data and fast enough model to retrain.</a:t>
            </a:r>
          </a:p>
        </p:txBody>
      </p:sp>
    </p:spTree>
    <p:extLst>
      <p:ext uri="{BB962C8B-B14F-4D97-AF65-F5344CB8AC3E}">
        <p14:creationId xmlns:p14="http://schemas.microsoft.com/office/powerpoint/2010/main" val="489580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74B3-3D58-4B32-B52E-35946214CAEA}"/>
              </a:ext>
            </a:extLst>
          </p:cNvPr>
          <p:cNvSpPr>
            <a:spLocks noGrp="1"/>
          </p:cNvSpPr>
          <p:nvPr>
            <p:ph type="title"/>
          </p:nvPr>
        </p:nvSpPr>
        <p:spPr/>
        <p:txBody>
          <a:bodyPr/>
          <a:lstStyle/>
          <a:p>
            <a:r>
              <a:rPr lang="en-US" b="1" dirty="0"/>
              <a:t>Stratification</a:t>
            </a:r>
            <a:br>
              <a:rPr lang="en-US" b="1" dirty="0"/>
            </a:br>
            <a:endParaRPr lang="en-US" dirty="0"/>
          </a:p>
        </p:txBody>
      </p:sp>
      <p:sp>
        <p:nvSpPr>
          <p:cNvPr id="3" name="Content Placeholder 2">
            <a:extLst>
              <a:ext uri="{FF2B5EF4-FFF2-40B4-BE49-F238E27FC236}">
                <a16:creationId xmlns:a16="http://schemas.microsoft.com/office/drawing/2014/main" id="{B5D3999D-FA37-4795-9458-B34EBBB22BF9}"/>
              </a:ext>
            </a:extLst>
          </p:cNvPr>
          <p:cNvSpPr>
            <a:spLocks noGrp="1"/>
          </p:cNvSpPr>
          <p:nvPr>
            <p:ph idx="1"/>
          </p:nvPr>
        </p:nvSpPr>
        <p:spPr/>
        <p:txBody>
          <a:bodyPr>
            <a:normAutofit/>
          </a:bodyPr>
          <a:lstStyle/>
          <a:p>
            <a:r>
              <a:rPr lang="en-US" dirty="0"/>
              <a:t>With stratification we achieve similar target distribution over different folds when we split the data</a:t>
            </a:r>
          </a:p>
          <a:p>
            <a:endParaRPr lang="en-US" dirty="0"/>
          </a:p>
          <a:p>
            <a:pPr marL="0" indent="0">
              <a:buNone/>
            </a:pPr>
            <a:r>
              <a:rPr lang="en-US" dirty="0"/>
              <a:t>Benefits:</a:t>
            </a:r>
          </a:p>
          <a:p>
            <a:r>
              <a:rPr lang="en-US" dirty="0"/>
              <a:t>Small datasets</a:t>
            </a:r>
          </a:p>
          <a:p>
            <a:r>
              <a:rPr lang="en-US" dirty="0"/>
              <a:t>Unbalanced datasets</a:t>
            </a:r>
          </a:p>
          <a:p>
            <a:r>
              <a:rPr lang="en-US" dirty="0"/>
              <a:t>Multiclass classification</a:t>
            </a:r>
          </a:p>
        </p:txBody>
      </p:sp>
    </p:spTree>
    <p:extLst>
      <p:ext uri="{BB962C8B-B14F-4D97-AF65-F5344CB8AC3E}">
        <p14:creationId xmlns:p14="http://schemas.microsoft.com/office/powerpoint/2010/main" val="2739694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E32A-4777-4DC2-BFF9-826531B09201}"/>
              </a:ext>
            </a:extLst>
          </p:cNvPr>
          <p:cNvSpPr>
            <a:spLocks noGrp="1"/>
          </p:cNvSpPr>
          <p:nvPr>
            <p:ph type="title"/>
          </p:nvPr>
        </p:nvSpPr>
        <p:spPr/>
        <p:txBody>
          <a:bodyPr/>
          <a:lstStyle/>
          <a:p>
            <a:pPr algn="ctr"/>
            <a:r>
              <a:rPr lang="en-US" dirty="0"/>
              <a:t>The End</a:t>
            </a:r>
          </a:p>
        </p:txBody>
      </p:sp>
      <p:sp>
        <p:nvSpPr>
          <p:cNvPr id="8" name="Content Placeholder 7">
            <a:extLst>
              <a:ext uri="{FF2B5EF4-FFF2-40B4-BE49-F238E27FC236}">
                <a16:creationId xmlns:a16="http://schemas.microsoft.com/office/drawing/2014/main" id="{8627C482-DBAA-4DBD-89CB-ABD21C07BDBC}"/>
              </a:ext>
            </a:extLst>
          </p:cNvPr>
          <p:cNvSpPr>
            <a:spLocks noGrp="1"/>
          </p:cNvSpPr>
          <p:nvPr>
            <p:ph idx="1"/>
          </p:nvPr>
        </p:nvSpPr>
        <p:spPr>
          <a:xfrm>
            <a:off x="717305" y="2058681"/>
            <a:ext cx="10515600" cy="4351338"/>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Navid Mohseni</a:t>
            </a:r>
          </a:p>
        </p:txBody>
      </p:sp>
      <p:pic>
        <p:nvPicPr>
          <p:cNvPr id="3" name="Picture 2">
            <a:extLst>
              <a:ext uri="{FF2B5EF4-FFF2-40B4-BE49-F238E27FC236}">
                <a16:creationId xmlns:a16="http://schemas.microsoft.com/office/drawing/2014/main" id="{C0CD9A8D-D4BA-44F1-A2D9-5CB610B4C113}"/>
              </a:ext>
            </a:extLst>
          </p:cNvPr>
          <p:cNvPicPr>
            <a:picLocks noChangeAspect="1"/>
          </p:cNvPicPr>
          <p:nvPr/>
        </p:nvPicPr>
        <p:blipFill>
          <a:blip r:embed="rId3"/>
          <a:stretch>
            <a:fillRect/>
          </a:stretch>
        </p:blipFill>
        <p:spPr>
          <a:xfrm>
            <a:off x="3446584" y="2601820"/>
            <a:ext cx="4818185" cy="2551177"/>
          </a:xfrm>
          <a:prstGeom prst="rect">
            <a:avLst/>
          </a:prstGeom>
        </p:spPr>
      </p:pic>
    </p:spTree>
    <p:extLst>
      <p:ext uri="{BB962C8B-B14F-4D97-AF65-F5344CB8AC3E}">
        <p14:creationId xmlns:p14="http://schemas.microsoft.com/office/powerpoint/2010/main" val="91626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493F-4EFF-4C51-A5FB-5EC2B4872279}"/>
              </a:ext>
            </a:extLst>
          </p:cNvPr>
          <p:cNvSpPr>
            <a:spLocks noGrp="1"/>
          </p:cNvSpPr>
          <p:nvPr>
            <p:ph type="title"/>
          </p:nvPr>
        </p:nvSpPr>
        <p:spPr>
          <a:xfrm>
            <a:off x="2124428" y="266069"/>
            <a:ext cx="7729728" cy="1188720"/>
          </a:xfrm>
        </p:spPr>
        <p:txBody>
          <a:bodyPr/>
          <a:lstStyle/>
          <a:p>
            <a:r>
              <a:rPr lang="en-US" dirty="0"/>
              <a:t>History of data Mining</a:t>
            </a:r>
          </a:p>
        </p:txBody>
      </p:sp>
      <p:sp>
        <p:nvSpPr>
          <p:cNvPr id="3" name="Content Placeholder 2">
            <a:extLst>
              <a:ext uri="{FF2B5EF4-FFF2-40B4-BE49-F238E27FC236}">
                <a16:creationId xmlns:a16="http://schemas.microsoft.com/office/drawing/2014/main" id="{2D662000-F38A-4E9F-A07A-32F7F10547BC}"/>
              </a:ext>
            </a:extLst>
          </p:cNvPr>
          <p:cNvSpPr>
            <a:spLocks noGrp="1"/>
          </p:cNvSpPr>
          <p:nvPr>
            <p:ph idx="1"/>
          </p:nvPr>
        </p:nvSpPr>
        <p:spPr/>
        <p:txBody>
          <a:bodyPr>
            <a:normAutofit/>
          </a:bodyPr>
          <a:lstStyle/>
          <a:p>
            <a:pPr marL="0" indent="0" algn="r">
              <a:buNone/>
            </a:pPr>
            <a:endParaRPr lang="en-US" dirty="0"/>
          </a:p>
          <a:p>
            <a:pPr marL="0" indent="0" algn="r">
              <a:buNone/>
            </a:pPr>
            <a:endParaRPr lang="en-US" dirty="0"/>
          </a:p>
          <a:p>
            <a:pPr marL="0" indent="0" algn="ctr">
              <a:buNone/>
            </a:pPr>
            <a:r>
              <a:rPr lang="en-US" dirty="0"/>
              <a:t>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pic>
        <p:nvPicPr>
          <p:cNvPr id="2050" name="Picture 2" descr="Related image">
            <a:extLst>
              <a:ext uri="{FF2B5EF4-FFF2-40B4-BE49-F238E27FC236}">
                <a16:creationId xmlns:a16="http://schemas.microsoft.com/office/drawing/2014/main" id="{62DD99F9-A1C4-4224-942A-BCF03A774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223" y="1714362"/>
            <a:ext cx="5940138" cy="514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49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44CB-EB13-4055-B6A4-44BABE9FBE5C}"/>
              </a:ext>
            </a:extLst>
          </p:cNvPr>
          <p:cNvSpPr>
            <a:spLocks noGrp="1"/>
          </p:cNvSpPr>
          <p:nvPr>
            <p:ph type="title"/>
          </p:nvPr>
        </p:nvSpPr>
        <p:spPr/>
        <p:txBody>
          <a:bodyPr/>
          <a:lstStyle/>
          <a:p>
            <a:r>
              <a:rPr lang="en-US" dirty="0"/>
              <a:t>Examples of Data Mining</a:t>
            </a:r>
          </a:p>
        </p:txBody>
      </p:sp>
      <p:graphicFrame>
        <p:nvGraphicFramePr>
          <p:cNvPr id="5" name="Content Placeholder 4">
            <a:extLst>
              <a:ext uri="{FF2B5EF4-FFF2-40B4-BE49-F238E27FC236}">
                <a16:creationId xmlns:a16="http://schemas.microsoft.com/office/drawing/2014/main" id="{BA18389D-75B4-49E5-91D7-CB218572C710}"/>
              </a:ext>
            </a:extLst>
          </p:cNvPr>
          <p:cNvGraphicFramePr>
            <a:graphicFrameLocks noGrp="1"/>
          </p:cNvGraphicFramePr>
          <p:nvPr>
            <p:ph idx="1"/>
            <p:extLst>
              <p:ext uri="{D42A27DB-BD31-4B8C-83A1-F6EECF244321}">
                <p14:modId xmlns:p14="http://schemas.microsoft.com/office/powerpoint/2010/main" val="4124119906"/>
              </p:ext>
            </p:extLst>
          </p:nvPr>
        </p:nvGraphicFramePr>
        <p:xfrm>
          <a:off x="2230438" y="2638425"/>
          <a:ext cx="7731125"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9990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92CA-29A7-47CF-94DC-7C56CCD6044C}"/>
              </a:ext>
            </a:extLst>
          </p:cNvPr>
          <p:cNvSpPr>
            <a:spLocks noGrp="1"/>
          </p:cNvSpPr>
          <p:nvPr>
            <p:ph type="title"/>
          </p:nvPr>
        </p:nvSpPr>
        <p:spPr/>
        <p:txBody>
          <a:bodyPr>
            <a:normAutofit/>
          </a:bodyPr>
          <a:lstStyle/>
          <a:p>
            <a:r>
              <a:rPr lang="en-US" dirty="0"/>
              <a:t>Supervised vs. Unsupervised Machine Learning</a:t>
            </a:r>
          </a:p>
        </p:txBody>
      </p:sp>
      <p:pic>
        <p:nvPicPr>
          <p:cNvPr id="3088" name="Picture 16" descr="Image result for supervised learning vs unsupervised learning">
            <a:extLst>
              <a:ext uri="{FF2B5EF4-FFF2-40B4-BE49-F238E27FC236}">
                <a16:creationId xmlns:a16="http://schemas.microsoft.com/office/drawing/2014/main" id="{A4BAB450-C549-4135-A754-4892D5BF74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38251" y="2701131"/>
            <a:ext cx="88011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7001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929</TotalTime>
  <Words>2781</Words>
  <Application>Microsoft Office PowerPoint</Application>
  <PresentationFormat>Widescreen</PresentationFormat>
  <Paragraphs>394</Paragraphs>
  <Slides>68</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Cambria Math</vt:lpstr>
      <vt:lpstr>Gill Sans MT</vt:lpstr>
      <vt:lpstr>medium-content-serif-font</vt:lpstr>
      <vt:lpstr>Roboto</vt:lpstr>
      <vt:lpstr>Parcel</vt:lpstr>
      <vt:lpstr>Data Mining</vt:lpstr>
      <vt:lpstr>Introduction</vt:lpstr>
      <vt:lpstr>Introduction</vt:lpstr>
      <vt:lpstr>Important Steps in Data Mining </vt:lpstr>
      <vt:lpstr>Pre-Processing</vt:lpstr>
      <vt:lpstr>Data Modeling</vt:lpstr>
      <vt:lpstr>History of data Mining</vt:lpstr>
      <vt:lpstr>Examples of Data Mining</vt:lpstr>
      <vt:lpstr>Supervised vs. Unsupervised Machine Learning</vt:lpstr>
      <vt:lpstr>Supervised vs. Unsupervised  Machine Learning</vt:lpstr>
      <vt:lpstr>Supervised vs. Unsupervised  Machine Learning</vt:lpstr>
      <vt:lpstr>Instances</vt:lpstr>
      <vt:lpstr>Instances</vt:lpstr>
      <vt:lpstr>Data Mining Six Common Classes</vt:lpstr>
      <vt:lpstr>Anomaly detection </vt:lpstr>
      <vt:lpstr>Anomaly Detection Techniques </vt:lpstr>
      <vt:lpstr>Statistical And Density-Based</vt:lpstr>
      <vt:lpstr>Clustering-Based Anomaly Detection </vt:lpstr>
      <vt:lpstr>Support Vector Machine-Based Anomaly Detection  </vt:lpstr>
      <vt:lpstr>Classification</vt:lpstr>
      <vt:lpstr>Classification models</vt:lpstr>
      <vt:lpstr>Logistic Regression</vt:lpstr>
      <vt:lpstr>Decision Tree</vt:lpstr>
      <vt:lpstr>Decision Tree</vt:lpstr>
      <vt:lpstr>Information Gain</vt:lpstr>
      <vt:lpstr>Entropy</vt:lpstr>
      <vt:lpstr>Gini Index</vt:lpstr>
      <vt:lpstr>Gini Index</vt:lpstr>
      <vt:lpstr>Gini Index for Variable A</vt:lpstr>
      <vt:lpstr>Gini Index for Variable B</vt:lpstr>
      <vt:lpstr>Gini Index</vt:lpstr>
      <vt:lpstr>The most notable types of decision tree algorithms:</vt:lpstr>
      <vt:lpstr>Limitations of Decision Tree</vt:lpstr>
      <vt:lpstr>PowerPoint Presentation</vt:lpstr>
      <vt:lpstr>The Random Forest</vt:lpstr>
      <vt:lpstr>Building A Random Forest</vt:lpstr>
      <vt:lpstr>Clustering</vt:lpstr>
      <vt:lpstr>Clustering Examples</vt:lpstr>
      <vt:lpstr>Clustering Methods :</vt:lpstr>
      <vt:lpstr>Density-Based Methods </vt:lpstr>
      <vt:lpstr>Hierarchical Based Methods </vt:lpstr>
      <vt:lpstr>Partitioning Methods </vt:lpstr>
      <vt:lpstr>Grid-based Methods </vt:lpstr>
      <vt:lpstr>K-means Clustering </vt:lpstr>
      <vt:lpstr>K Means Algorithm</vt:lpstr>
      <vt:lpstr>K Means</vt:lpstr>
      <vt:lpstr>Techniques for validating K</vt:lpstr>
      <vt:lpstr>Elbow Plot</vt:lpstr>
      <vt:lpstr>K =2 Vs K=4</vt:lpstr>
      <vt:lpstr>k-Nearest Neighbors </vt:lpstr>
      <vt:lpstr>Example with K=2</vt:lpstr>
      <vt:lpstr>PowerPoint Presentation</vt:lpstr>
      <vt:lpstr>Different Distance Metrics</vt:lpstr>
      <vt:lpstr>Association rule</vt:lpstr>
      <vt:lpstr>Association Rule</vt:lpstr>
      <vt:lpstr>Example</vt:lpstr>
      <vt:lpstr>The measures of effectiveness of the rule are as Follows:</vt:lpstr>
      <vt:lpstr>Example</vt:lpstr>
      <vt:lpstr>Lift</vt:lpstr>
      <vt:lpstr>Cross Validation</vt:lpstr>
      <vt:lpstr>Validation Benefits</vt:lpstr>
      <vt:lpstr>Different validation strategies</vt:lpstr>
      <vt:lpstr>Train/Test split or Holdout </vt:lpstr>
      <vt:lpstr>K-fold </vt:lpstr>
      <vt:lpstr>In k-Fold how many folds to use? </vt:lpstr>
      <vt:lpstr>Leave one out  </vt:lpstr>
      <vt:lpstr>Stratification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Navid Mohseni</dc:creator>
  <cp:lastModifiedBy>Navid Mohseni</cp:lastModifiedBy>
  <cp:revision>86</cp:revision>
  <dcterms:created xsi:type="dcterms:W3CDTF">2019-03-24T05:34:46Z</dcterms:created>
  <dcterms:modified xsi:type="dcterms:W3CDTF">2019-06-03T04:22:34Z</dcterms:modified>
</cp:coreProperties>
</file>